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3.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4.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5.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51" r:id="rId6"/>
  </p:sldMasterIdLst>
  <p:notesMasterIdLst>
    <p:notesMasterId r:id="rId30"/>
  </p:notesMasterIdLst>
  <p:handoutMasterIdLst>
    <p:handoutMasterId r:id="rId31"/>
  </p:handoutMasterIdLst>
  <p:sldIdLst>
    <p:sldId id="2076138465" r:id="rId7"/>
    <p:sldId id="264" r:id="rId8"/>
    <p:sldId id="2142533042" r:id="rId9"/>
    <p:sldId id="2142533043" r:id="rId10"/>
    <p:sldId id="2142532988" r:id="rId11"/>
    <p:sldId id="4511" r:id="rId12"/>
    <p:sldId id="2142532985" r:id="rId13"/>
    <p:sldId id="2134805648" r:id="rId14"/>
    <p:sldId id="2142533044" r:id="rId15"/>
    <p:sldId id="2142533001" r:id="rId16"/>
    <p:sldId id="2142533040" r:id="rId17"/>
    <p:sldId id="2142533041" r:id="rId18"/>
    <p:sldId id="2142533045" r:id="rId19"/>
    <p:sldId id="340" r:id="rId20"/>
    <p:sldId id="2142532931" r:id="rId21"/>
    <p:sldId id="2142533004" r:id="rId22"/>
    <p:sldId id="2142532987" r:id="rId23"/>
    <p:sldId id="2142532965" r:id="rId24"/>
    <p:sldId id="312" r:id="rId25"/>
    <p:sldId id="2134805667" r:id="rId26"/>
    <p:sldId id="2134805717" r:id="rId27"/>
    <p:sldId id="2142533047" r:id="rId28"/>
    <p:sldId id="2142533048"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142533042"/>
            <p14:sldId id="2142533043"/>
            <p14:sldId id="2142532988"/>
            <p14:sldId id="4511"/>
            <p14:sldId id="2142532985"/>
            <p14:sldId id="2134805648"/>
            <p14:sldId id="2142533044"/>
            <p14:sldId id="2142533001"/>
            <p14:sldId id="2142533040"/>
            <p14:sldId id="2142533041"/>
            <p14:sldId id="2142533045"/>
            <p14:sldId id="340"/>
            <p14:sldId id="2142532931"/>
            <p14:sldId id="2142533004"/>
            <p14:sldId id="2142532987"/>
            <p14:sldId id="2142532965"/>
            <p14:sldId id="312"/>
            <p14:sldId id="2134805667"/>
            <p14:sldId id="2134805717"/>
            <p14:sldId id="2142533047"/>
            <p14:sldId id="2142533048"/>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E5BA9F-914D-4CFD-8CEA-B34D9A150A0C}" v="33" dt="2022-02-11T13:54:44.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6321" autoAdjust="0"/>
  </p:normalViewPr>
  <p:slideViewPr>
    <p:cSldViewPr snapToGrid="0">
      <p:cViewPr varScale="1">
        <p:scale>
          <a:sx n="80" d="100"/>
          <a:sy n="80" d="100"/>
        </p:scale>
        <p:origin x="60" y="330"/>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2/11/2022 2:54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2/11/2022 2:54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B3A809-AA33-40C7-B7AD-1D94F89D83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4612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145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3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05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294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221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27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923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443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97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21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44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43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79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650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925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8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B3A809-AA33-40C7-B7AD-1D94F89D83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662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1.xml"/><Relationship Id="rId5" Type="http://schemas.openxmlformats.org/officeDocument/2006/relationships/image" Target="../media/image41.emf"/><Relationship Id="rId4" Type="http://schemas.openxmlformats.org/officeDocument/2006/relationships/image" Target="../media/image40.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emf"/><Relationship Id="rId1" Type="http://schemas.openxmlformats.org/officeDocument/2006/relationships/slideMaster" Target="../slideMasters/slideMaster3.xml"/><Relationship Id="rId5" Type="http://schemas.openxmlformats.org/officeDocument/2006/relationships/image" Target="../media/image40.emf"/><Relationship Id="rId4" Type="http://schemas.openxmlformats.org/officeDocument/2006/relationships/image" Target="../media/image39.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3.xml"/><Relationship Id="rId4" Type="http://schemas.openxmlformats.org/officeDocument/2006/relationships/image" Target="../media/image64.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Master" Target="../slideMasters/slideMaster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3.xml"/><Relationship Id="rId4" Type="http://schemas.openxmlformats.org/officeDocument/2006/relationships/image" Target="../media/image75.jpe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87.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4.xml"/><Relationship Id="rId4" Type="http://schemas.openxmlformats.org/officeDocument/2006/relationships/image" Target="../media/image91.jpe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1.emf"/><Relationship Id="rId1" Type="http://schemas.openxmlformats.org/officeDocument/2006/relationships/slideMaster" Target="../slideMasters/slideMaster5.xml"/><Relationship Id="rId4" Type="http://schemas.openxmlformats.org/officeDocument/2006/relationships/image" Target="../media/image93.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38.png"/><Relationship Id="rId1" Type="http://schemas.openxmlformats.org/officeDocument/2006/relationships/slideMaster" Target="../slideMasters/slideMaster5.xml"/><Relationship Id="rId5" Type="http://schemas.openxmlformats.org/officeDocument/2006/relationships/image" Target="../media/image41.emf"/><Relationship Id="rId4" Type="http://schemas.openxmlformats.org/officeDocument/2006/relationships/image" Target="../media/image40.emf"/></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5.xml"/><Relationship Id="rId4" Type="http://schemas.openxmlformats.org/officeDocument/2006/relationships/image" Target="../media/image64.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5.xml"/><Relationship Id="rId4" Type="http://schemas.openxmlformats.org/officeDocument/2006/relationships/image" Target="../media/image7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84.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84.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6.xml"/><Relationship Id="rId4" Type="http://schemas.openxmlformats.org/officeDocument/2006/relationships/image" Target="../media/image87.jpe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6.xml"/><Relationship Id="rId4" Type="http://schemas.openxmlformats.org/officeDocument/2006/relationships/image" Target="../media/image91.jpeg"/></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emf"/><Relationship Id="rId1" Type="http://schemas.openxmlformats.org/officeDocument/2006/relationships/slideMaster" Target="../slideMasters/slideMaster6.xml"/><Relationship Id="rId5" Type="http://schemas.openxmlformats.org/officeDocument/2006/relationships/image" Target="../media/image40.emf"/><Relationship Id="rId4" Type="http://schemas.openxmlformats.org/officeDocument/2006/relationships/image" Target="../media/image39.sv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7486147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77099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4402436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214599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92086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17948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27333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91752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83479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7964925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047629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23730090"/>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4390659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8929945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998343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8391386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09602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55117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632505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7081026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560563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6563778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506627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001023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38200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12489156"/>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0118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038954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510017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09437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11146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68218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80149958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00428276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253012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4743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1.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image" Target="../media/image51.png"/><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theme" Target="../theme/theme3.xml"/><Relationship Id="rId8" Type="http://schemas.openxmlformats.org/officeDocument/2006/relationships/slideLayout" Target="../slideLayouts/slideLayout15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1" Type="http://schemas.openxmlformats.org/officeDocument/2006/relationships/slideLayout" Target="../slideLayouts/slideLayout150.xml"/><Relationship Id="rId6"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34" Type="http://schemas.openxmlformats.org/officeDocument/2006/relationships/image" Target="../media/image80.png"/><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33" Type="http://schemas.openxmlformats.org/officeDocument/2006/relationships/theme" Target="../theme/theme4.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slideLayout" Target="../slideLayouts/slideLayout225.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32" Type="http://schemas.openxmlformats.org/officeDocument/2006/relationships/slideLayout" Target="../slideLayouts/slideLayout228.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31" Type="http://schemas.openxmlformats.org/officeDocument/2006/relationships/slideLayout" Target="../slideLayouts/slideLayout227.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slideLayout" Target="../slideLayouts/slideLayout226.xml"/><Relationship Id="rId8" Type="http://schemas.openxmlformats.org/officeDocument/2006/relationships/slideLayout" Target="../slideLayouts/slideLayout2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image" Target="../media/image51.png"/><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theme" Target="../theme/theme5.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34" Type="http://schemas.openxmlformats.org/officeDocument/2006/relationships/image" Target="../media/image80.png"/><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theme" Target="../theme/theme6.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8" Type="http://schemas.openxmlformats.org/officeDocument/2006/relationships/slideLayout" Target="../slideLayouts/slideLayout2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15" r:id="rId115"/>
    <p:sldLayoutId id="2147485516" r:id="rId116"/>
    <p:sldLayoutId id="2147485517" r:id="rId117"/>
    <p:sldLayoutId id="214748551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643928956"/>
      </p:ext>
    </p:extLst>
  </p:cSld>
  <p:clrMap bg1="lt1" tx1="dk1" bg2="lt2" tx2="dk2" accent1="accent1" accent2="accent2" accent3="accent3" accent4="accent4" accent5="accent5" accent6="accent6" hlink="hlink" folHlink="folHlink"/>
  <p:sldLayoutIdLst>
    <p:sldLayoutId id="2147485552" r:id="rId1"/>
    <p:sldLayoutId id="2147485553" r:id="rId2"/>
    <p:sldLayoutId id="2147485554" r:id="rId3"/>
    <p:sldLayoutId id="2147485555" r:id="rId4"/>
    <p:sldLayoutId id="2147485556" r:id="rId5"/>
    <p:sldLayoutId id="2147485557" r:id="rId6"/>
    <p:sldLayoutId id="2147485558" r:id="rId7"/>
    <p:sldLayoutId id="2147485559" r:id="rId8"/>
    <p:sldLayoutId id="2147485560" r:id="rId9"/>
    <p:sldLayoutId id="2147485561" r:id="rId10"/>
    <p:sldLayoutId id="2147485562" r:id="rId11"/>
    <p:sldLayoutId id="2147485563" r:id="rId12"/>
    <p:sldLayoutId id="2147485564" r:id="rId13"/>
    <p:sldLayoutId id="2147485565" r:id="rId14"/>
    <p:sldLayoutId id="2147485566" r:id="rId15"/>
    <p:sldLayoutId id="2147485567" r:id="rId16"/>
    <p:sldLayoutId id="2147485568" r:id="rId17"/>
    <p:sldLayoutId id="2147485569" r:id="rId18"/>
    <p:sldLayoutId id="2147485570" r:id="rId19"/>
    <p:sldLayoutId id="2147485571" r:id="rId20"/>
    <p:sldLayoutId id="2147485572" r:id="rId21"/>
    <p:sldLayoutId id="2147485573" r:id="rId22"/>
    <p:sldLayoutId id="2147485574" r:id="rId23"/>
    <p:sldLayoutId id="2147485575" r:id="rId24"/>
    <p:sldLayoutId id="2147485576" r:id="rId25"/>
    <p:sldLayoutId id="2147485577" r:id="rId26"/>
    <p:sldLayoutId id="2147485578" r:id="rId27"/>
    <p:sldLayoutId id="2147485579" r:id="rId28"/>
    <p:sldLayoutId id="2147485580" r:id="rId29"/>
    <p:sldLayoutId id="2147485581" r:id="rId30"/>
    <p:sldLayoutId id="2147485582" r:id="rId31"/>
    <p:sldLayoutId id="214748558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288.xml"/><Relationship Id="rId5" Type="http://schemas.openxmlformats.org/officeDocument/2006/relationships/hyperlink" Target="https://docs.microsoft.com/en-us/azure/cloud-adoption-framework/strategy/business-outcomes/business-outcome-template" TargetMode="External"/><Relationship Id="rId4" Type="http://schemas.openxmlformats.org/officeDocument/2006/relationships/hyperlink" Target="https://azure.microsoft.com/en-us/overview/cloud-economics/"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hyperlink" Target="https://raw.githubusercontent.com/microsoft/CloudAdoptionFramework/master/strategy/business-outcome-template.xlsx" TargetMode="External"/><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45.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41.xml"/><Relationship Id="rId6" Type="http://schemas.openxmlformats.org/officeDocument/2006/relationships/image" Target="../media/image105.png"/><Relationship Id="rId5" Type="http://schemas.openxmlformats.org/officeDocument/2006/relationships/hyperlink" Target="https://raw.githubusercontent.com/microsoft/CloudAdoptionFramework/master/plan/cloud-adoption-framework-strategy-and-plan-template.docx" TargetMode="External"/><Relationship Id="rId4" Type="http://schemas.openxmlformats.org/officeDocument/2006/relationships/image" Target="../media/image10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2.xml"/><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3.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4.xml"/><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20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hyperlink" Target="https://www.azure.com/cloudeconomics" TargetMode="External"/><Relationship Id="rId2" Type="http://schemas.openxmlformats.org/officeDocument/2006/relationships/notesSlide" Target="../notesSlides/notesSlide18.xml"/><Relationship Id="rId1" Type="http://schemas.openxmlformats.org/officeDocument/2006/relationships/slideLayout" Target="../slideLayouts/slideLayout116.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7.xml"/></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aka.ms/VMcostestimator" TargetMode="External"/><Relationship Id="rId1" Type="http://schemas.openxmlformats.org/officeDocument/2006/relationships/slideLayout" Target="../slideLayouts/slideLayout2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aka.ms/adopt/assess/strategy" TargetMode="External"/><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err="1">
                <a:solidFill>
                  <a:srgbClr val="FFFFFF"/>
                </a:solidFill>
                <a:ea typeface="Segoe UI" pitchFamily="34" charset="0"/>
                <a:cs typeface="Segoe UI" pitchFamily="34" charset="0"/>
              </a:rPr>
              <a:t>Strategy</a:t>
            </a:r>
            <a:endParaRPr lang="de-DE" sz="28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8E9-2272-4D3C-BB16-4CA8E1D0FD35}"/>
              </a:ext>
            </a:extLst>
          </p:cNvPr>
          <p:cNvSpPr>
            <a:spLocks noGrp="1"/>
          </p:cNvSpPr>
          <p:nvPr>
            <p:ph type="title"/>
          </p:nvPr>
        </p:nvSpPr>
        <p:spPr>
          <a:xfrm>
            <a:off x="455996" y="620429"/>
            <a:ext cx="11306469" cy="397545"/>
          </a:xfrm>
        </p:spPr>
        <p:txBody>
          <a:bodyPr/>
          <a:lstStyle/>
          <a:p>
            <a:r>
              <a:rPr lang="en-US" sz="2800">
                <a:solidFill>
                  <a:schemeClr val="tx1"/>
                </a:solidFill>
              </a:rPr>
              <a:t>Identify business outcomes</a:t>
            </a:r>
            <a:endParaRPr lang="en-US" sz="2800">
              <a:solidFill>
                <a:schemeClr val="tx2"/>
              </a:solidFill>
              <a:cs typeface="Segoe UI Semilight" panose="020B0402040204020203" pitchFamily="34" charset="0"/>
            </a:endParaRPr>
          </a:p>
        </p:txBody>
      </p:sp>
      <p:sp>
        <p:nvSpPr>
          <p:cNvPr id="4" name="TextBox 3">
            <a:extLst>
              <a:ext uri="{FF2B5EF4-FFF2-40B4-BE49-F238E27FC236}">
                <a16:creationId xmlns:a16="http://schemas.microsoft.com/office/drawing/2014/main" id="{4D2C6E1F-F1AE-40D5-A0B0-8DC726543675}"/>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Engage stakeholders </a:t>
            </a:r>
            <a:r>
              <a:rPr kumimoji="0" lang="en-US" sz="24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panose="020B0502040204020203" pitchFamily="34" charset="0"/>
                <a:ea typeface="+mn-ea"/>
                <a:cs typeface="+mn-cs"/>
              </a:rPr>
              <a:t>and </a:t>
            </a:r>
            <a:r>
              <a:rPr kumimoji="0" lang="en-US" sz="24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discuss</a:t>
            </a:r>
            <a:r>
              <a:rPr kumimoji="0" lang="en-US" sz="24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panose="020B0502040204020203" pitchFamily="34" charset="0"/>
                <a:ea typeface="+mn-ea"/>
                <a:cs typeface="+mn-cs"/>
              </a:rPr>
              <a:t> your desired </a:t>
            </a:r>
            <a:r>
              <a:rPr kumimoji="0" lang="en-US" sz="24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outcomes</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3" name="Text Placeholder 2">
            <a:extLst>
              <a:ext uri="{FF2B5EF4-FFF2-40B4-BE49-F238E27FC236}">
                <a16:creationId xmlns:a16="http://schemas.microsoft.com/office/drawing/2014/main" id="{27DEAE78-CC2D-4AD6-8A4C-0C74BEA9BCFD}"/>
              </a:ext>
            </a:extLst>
          </p:cNvPr>
          <p:cNvSpPr>
            <a:spLocks noGrp="1"/>
          </p:cNvSpPr>
          <p:nvPr>
            <p:ph type="body" sz="quarter" idx="10"/>
          </p:nvPr>
        </p:nvSpPr>
        <p:spPr>
          <a:xfrm>
            <a:off x="455996" y="1922586"/>
            <a:ext cx="11553442" cy="4296048"/>
          </a:xfrm>
        </p:spPr>
        <p:txBody>
          <a:bodyPr/>
          <a:lstStyle/>
          <a:p>
            <a:pPr marL="0" indent="0">
              <a:lnSpc>
                <a:spcPct val="100000"/>
              </a:lnSpc>
              <a:spcAft>
                <a:spcPts val="1200"/>
              </a:spcAft>
              <a:buNone/>
            </a:pPr>
            <a:r>
              <a:rPr lang="en-US" sz="2000">
                <a:solidFill>
                  <a:schemeClr val="tx2"/>
                </a:solidFill>
                <a:cs typeface="Segoe UI Semilight" panose="020B0402040204020203" pitchFamily="34" charset="0"/>
              </a:rPr>
              <a:t>Define</a:t>
            </a:r>
            <a:r>
              <a:rPr lang="en-US" sz="2000">
                <a:cs typeface="Segoe UI Semilight" panose="020B0402040204020203" pitchFamily="34" charset="0"/>
              </a:rPr>
              <a:t> your organization's </a:t>
            </a:r>
            <a:r>
              <a:rPr lang="en-US" sz="2000">
                <a:solidFill>
                  <a:schemeClr val="tx2"/>
                </a:solidFill>
                <a:cs typeface="Segoe UI Semilight" panose="020B0402040204020203" pitchFamily="34" charset="0"/>
              </a:rPr>
              <a:t>business outcomes</a:t>
            </a:r>
            <a:r>
              <a:rPr lang="en-US" sz="2000">
                <a:cs typeface="Segoe UI Semilight" panose="020B0402040204020203" pitchFamily="34" charset="0"/>
              </a:rPr>
              <a:t>—</a:t>
            </a:r>
            <a:br>
              <a:rPr lang="en-US" sz="2000">
                <a:cs typeface="Segoe UI Semilight" panose="020B0402040204020203" pitchFamily="34" charset="0"/>
              </a:rPr>
            </a:br>
            <a:r>
              <a:rPr lang="en-US" sz="2000">
                <a:cs typeface="Segoe UI Semilight" panose="020B0402040204020203" pitchFamily="34" charset="0"/>
              </a:rPr>
              <a:t>to </a:t>
            </a:r>
            <a:r>
              <a:rPr lang="en-US" sz="2000">
                <a:solidFill>
                  <a:schemeClr val="tx2"/>
                </a:solidFill>
                <a:cs typeface="Segoe UI Semilight" panose="020B0402040204020203" pitchFamily="34" charset="0"/>
              </a:rPr>
              <a:t>support transparency </a:t>
            </a:r>
            <a:r>
              <a:rPr lang="en-US" sz="2000">
                <a:cs typeface="Segoe UI Semilight" panose="020B0402040204020203" pitchFamily="34" charset="0"/>
              </a:rPr>
              <a:t>and develop </a:t>
            </a:r>
            <a:r>
              <a:rPr lang="en-US" sz="2000">
                <a:solidFill>
                  <a:schemeClr val="tx2"/>
                </a:solidFill>
                <a:cs typeface="Segoe UI Semilight" panose="020B0402040204020203" pitchFamily="34" charset="0"/>
              </a:rPr>
              <a:t>cross-functional partnerships</a:t>
            </a:r>
            <a:endParaRPr lang="en-US" sz="2000">
              <a:cs typeface="Segoe UI Semilight" panose="020B0402040204020203" pitchFamily="34" charset="0"/>
            </a:endParaRPr>
          </a:p>
          <a:p>
            <a:pPr marL="0" indent="0">
              <a:lnSpc>
                <a:spcPct val="100000"/>
              </a:lnSpc>
              <a:spcAft>
                <a:spcPts val="1200"/>
              </a:spcAft>
              <a:buNone/>
            </a:pPr>
            <a:endParaRPr lang="en-US" sz="2000">
              <a:cs typeface="Segoe UI Semilight" panose="020B0402040204020203" pitchFamily="34" charset="0"/>
            </a:endParaRPr>
          </a:p>
          <a:p>
            <a:pPr marL="339725" indent="-339725">
              <a:lnSpc>
                <a:spcPct val="90000"/>
              </a:lnSpc>
              <a:spcAft>
                <a:spcPts val="600"/>
              </a:spcAft>
              <a:buBlip>
                <a:blip r:embed="rId3"/>
              </a:buBlip>
            </a:pPr>
            <a:r>
              <a:rPr lang="en-US"/>
              <a:t>Adopt </a:t>
            </a:r>
            <a:r>
              <a:rPr lang="en-US">
                <a:solidFill>
                  <a:schemeClr val="tx2"/>
                </a:solidFill>
                <a:hlinkClick r:id="rId4">
                  <a:extLst>
                    <a:ext uri="{A12FA001-AC4F-418D-AE19-62706E023703}">
                      <ahyp:hlinkClr xmlns:ahyp="http://schemas.microsoft.com/office/drawing/2018/hyperlinkcolor" val="tx"/>
                    </a:ext>
                  </a:extLst>
                </a:hlinkClick>
              </a:rPr>
              <a:t>cloud economics</a:t>
            </a:r>
            <a:r>
              <a:rPr lang="en-US">
                <a:solidFill>
                  <a:schemeClr val="tx2"/>
                </a:solidFill>
              </a:rPr>
              <a:t> </a:t>
            </a:r>
            <a:r>
              <a:rPr lang="en-US"/>
              <a:t>best practices and guidance to optimize your cloud investment</a:t>
            </a:r>
          </a:p>
          <a:p>
            <a:pPr marL="339725" indent="-339725">
              <a:lnSpc>
                <a:spcPct val="90000"/>
              </a:lnSpc>
              <a:spcAft>
                <a:spcPts val="600"/>
              </a:spcAft>
              <a:buBlip>
                <a:blip r:embed="rId3"/>
              </a:buBlip>
            </a:pPr>
            <a:r>
              <a:rPr lang="en-US"/>
              <a:t>Plan conversations with various personas on </a:t>
            </a:r>
            <a:r>
              <a:rPr lang="en-US" i="0">
                <a:effectLst/>
              </a:rPr>
              <a:t>business outcomes to trigger discussion on:</a:t>
            </a:r>
            <a:endParaRPr lang="en-US"/>
          </a:p>
          <a:p>
            <a:pPr marL="687388" lvl="1" indent="-347663">
              <a:lnSpc>
                <a:spcPct val="90000"/>
              </a:lnSpc>
              <a:spcAft>
                <a:spcPts val="600"/>
              </a:spcAft>
              <a:buFont typeface="Arial" panose="020B0604020202020204" pitchFamily="34" charset="0"/>
              <a:buChar char="•"/>
            </a:pPr>
            <a:r>
              <a:rPr lang="en-US"/>
              <a:t>Finance leadership</a:t>
            </a:r>
          </a:p>
          <a:p>
            <a:pPr marL="687388" lvl="1" indent="-347663">
              <a:lnSpc>
                <a:spcPct val="90000"/>
              </a:lnSpc>
              <a:spcAft>
                <a:spcPts val="600"/>
              </a:spcAft>
              <a:buFont typeface="Arial" panose="020B0604020202020204" pitchFamily="34" charset="0"/>
              <a:buChar char="•"/>
            </a:pPr>
            <a:r>
              <a:rPr lang="en-US"/>
              <a:t>Marketing</a:t>
            </a:r>
          </a:p>
          <a:p>
            <a:pPr marL="687388" lvl="1" indent="-347663">
              <a:lnSpc>
                <a:spcPct val="90000"/>
              </a:lnSpc>
              <a:spcAft>
                <a:spcPts val="600"/>
              </a:spcAft>
              <a:buFont typeface="Arial" panose="020B0604020202020204" pitchFamily="34" charset="0"/>
              <a:buChar char="•"/>
            </a:pPr>
            <a:r>
              <a:rPr lang="en-US"/>
              <a:t>Sales</a:t>
            </a:r>
          </a:p>
          <a:p>
            <a:pPr marL="687388" lvl="1" indent="-347663">
              <a:lnSpc>
                <a:spcPct val="90000"/>
              </a:lnSpc>
              <a:spcAft>
                <a:spcPts val="600"/>
              </a:spcAft>
              <a:buFont typeface="Arial" panose="020B0604020202020204" pitchFamily="34" charset="0"/>
              <a:buChar char="•"/>
            </a:pPr>
            <a:r>
              <a:rPr lang="en-US"/>
              <a:t>Human resources</a:t>
            </a:r>
          </a:p>
          <a:p>
            <a:pPr marL="687388" lvl="1" indent="-347663">
              <a:lnSpc>
                <a:spcPct val="90000"/>
              </a:lnSpc>
              <a:spcAft>
                <a:spcPts val="600"/>
              </a:spcAft>
              <a:buFont typeface="Arial" panose="020B0604020202020204" pitchFamily="34" charset="0"/>
              <a:buChar char="•"/>
            </a:pPr>
            <a:r>
              <a:rPr lang="en-US"/>
              <a:t>Executive leadership</a:t>
            </a:r>
          </a:p>
          <a:p>
            <a:pPr marL="339725" indent="-339725">
              <a:lnSpc>
                <a:spcPct val="90000"/>
              </a:lnSpc>
              <a:spcAft>
                <a:spcPts val="600"/>
              </a:spcAft>
              <a:buBlip>
                <a:blip r:embed="rId3"/>
              </a:buBlip>
            </a:pPr>
            <a:r>
              <a:rPr lang="en-US" spc="0">
                <a:cs typeface="Segoe UI Semibold" panose="020B0702040204020203" pitchFamily="34" charset="0"/>
              </a:rPr>
              <a:t>Review </a:t>
            </a:r>
            <a:r>
              <a:rPr lang="en-US" spc="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outcomes</a:t>
            </a:r>
            <a:r>
              <a:rPr lang="en-US" spc="0">
                <a:solidFill>
                  <a:schemeClr val="tx2"/>
                </a:solidFill>
                <a:cs typeface="Segoe UI Semibold" panose="020B0702040204020203" pitchFamily="34" charset="0"/>
              </a:rPr>
              <a:t> </a:t>
            </a:r>
            <a:r>
              <a:rPr lang="en-US" spc="0">
                <a:cs typeface="Segoe UI Semibold" panose="020B0702040204020203" pitchFamily="34" charset="0"/>
              </a:rPr>
              <a:t>by category—define your organization's outcomes</a:t>
            </a:r>
            <a:endParaRPr lang="en-US"/>
          </a:p>
          <a:p>
            <a:pPr marL="339725" indent="-339725">
              <a:lnSpc>
                <a:spcPct val="90000"/>
              </a:lnSpc>
              <a:spcAft>
                <a:spcPts val="600"/>
              </a:spcAft>
              <a:buBlip>
                <a:blip r:embed="rId3"/>
              </a:buBlip>
            </a:pPr>
            <a:r>
              <a:rPr lang="en-US">
                <a:cs typeface="Segoe UI Semibold" panose="020B0702040204020203" pitchFamily="34" charset="0"/>
              </a:rPr>
              <a:t>Complete</a:t>
            </a:r>
            <a:r>
              <a:rPr lang="en-US" spc="0">
                <a:cs typeface="Segoe UI Semibold" panose="020B0702040204020203" pitchFamily="34" charset="0"/>
              </a:rPr>
              <a:t> the </a:t>
            </a:r>
            <a:r>
              <a:rPr lang="en-US" spc="0">
                <a:solidFill>
                  <a:schemeClr val="tx2"/>
                </a:solidFill>
                <a:cs typeface="Segoe UI Semibold" panose="020B0702040204020203" pitchFamily="34" charset="0"/>
                <a:hlinkClick r:id="rId5">
                  <a:extLst>
                    <a:ext uri="{A12FA001-AC4F-418D-AE19-62706E023703}">
                      <ahyp:hlinkClr xmlns:ahyp="http://schemas.microsoft.com/office/drawing/2018/hyperlinkcolor" val="tx"/>
                    </a:ext>
                  </a:extLst>
                </a:hlinkClick>
              </a:rPr>
              <a:t>business document template</a:t>
            </a:r>
            <a:r>
              <a:rPr lang="en-US" spc="0">
                <a:solidFill>
                  <a:schemeClr val="tx2"/>
                </a:solidFill>
                <a:cs typeface="Segoe UI Semibold" panose="020B0702040204020203" pitchFamily="34" charset="0"/>
              </a:rPr>
              <a:t> </a:t>
            </a:r>
            <a:r>
              <a:rPr lang="en-US" spc="0">
                <a:cs typeface="Segoe UI Semibold" panose="020B0702040204020203" pitchFamily="34" charset="0"/>
              </a:rPr>
              <a:t>to identify your business outcomes</a:t>
            </a:r>
            <a:r>
              <a:rPr lang="en-US" sz="2000">
                <a:cs typeface="Segoe UI Semilight" panose="020B0402040204020203" pitchFamily="34" charset="0"/>
              </a:rPr>
              <a:t> </a:t>
            </a:r>
          </a:p>
        </p:txBody>
      </p:sp>
    </p:spTree>
    <p:extLst>
      <p:ext uri="{BB962C8B-B14F-4D97-AF65-F5344CB8AC3E}">
        <p14:creationId xmlns:p14="http://schemas.microsoft.com/office/powerpoint/2010/main" val="40745331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EED8-34F4-424F-A76E-97D217D4E81D}"/>
              </a:ext>
            </a:extLst>
          </p:cNvPr>
          <p:cNvSpPr>
            <a:spLocks noGrp="1"/>
          </p:cNvSpPr>
          <p:nvPr>
            <p:ph type="title"/>
          </p:nvPr>
        </p:nvSpPr>
        <p:spPr>
          <a:xfrm>
            <a:off x="427038" y="449263"/>
            <a:ext cx="11303917" cy="813819"/>
          </a:xfrm>
        </p:spPr>
        <p:txBody>
          <a:bodyPr/>
          <a:lstStyle/>
          <a:p>
            <a:r>
              <a:rPr lang="en-US"/>
              <a:t>Document the expected business outcomes</a:t>
            </a:r>
          </a:p>
        </p:txBody>
      </p:sp>
      <p:sp>
        <p:nvSpPr>
          <p:cNvPr id="18" name="Rectangle 17">
            <a:extLst>
              <a:ext uri="{FF2B5EF4-FFF2-40B4-BE49-F238E27FC236}">
                <a16:creationId xmlns:a16="http://schemas.microsoft.com/office/drawing/2014/main" id="{D635A6FD-DC4C-490D-B413-6BEFFA0E0D78}"/>
              </a:ext>
              <a:ext uri="{C183D7F6-B498-43B3-948B-1728B52AA6E4}">
                <adec:decorative xmlns:adec="http://schemas.microsoft.com/office/drawing/2017/decorative" val="1"/>
              </a:ext>
            </a:extLst>
          </p:cNvPr>
          <p:cNvSpPr/>
          <p:nvPr/>
        </p:nvSpPr>
        <p:spPr bwMode="auto">
          <a:xfrm>
            <a:off x="0" y="1709148"/>
            <a:ext cx="7157072" cy="12112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DD73EE5-0F16-4AEF-8612-161A30B1BAB6}"/>
              </a:ext>
              <a:ext uri="{C183D7F6-B498-43B3-948B-1728B52AA6E4}">
                <adec:decorative xmlns:adec="http://schemas.microsoft.com/office/drawing/2017/decorative" val="1"/>
              </a:ext>
            </a:extLst>
          </p:cNvPr>
          <p:cNvSpPr/>
          <p:nvPr/>
        </p:nvSpPr>
        <p:spPr bwMode="auto">
          <a:xfrm>
            <a:off x="0" y="2920409"/>
            <a:ext cx="7157072" cy="3937591"/>
          </a:xfrm>
          <a:prstGeom prst="rect">
            <a:avLst/>
          </a:prstGeom>
          <a:solidFill>
            <a:srgbClr val="3B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8DB60F59-C030-47DF-9663-310B4A831C41}"/>
              </a:ext>
            </a:extLst>
          </p:cNvPr>
          <p:cNvSpPr/>
          <p:nvPr/>
        </p:nvSpPr>
        <p:spPr bwMode="auto">
          <a:xfrm>
            <a:off x="427038" y="2007302"/>
            <a:ext cx="614953" cy="6149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rPr>
              <a:t>1</a:t>
            </a:r>
          </a:p>
        </p:txBody>
      </p:sp>
      <p:sp>
        <p:nvSpPr>
          <p:cNvPr id="10" name="TextBox 9">
            <a:extLst>
              <a:ext uri="{FF2B5EF4-FFF2-40B4-BE49-F238E27FC236}">
                <a16:creationId xmlns:a16="http://schemas.microsoft.com/office/drawing/2014/main" id="{AE6E8823-9E04-4515-8134-04ACEC75546A}"/>
              </a:ext>
            </a:extLst>
          </p:cNvPr>
          <p:cNvSpPr txBox="1"/>
          <p:nvPr/>
        </p:nvSpPr>
        <p:spPr>
          <a:xfrm>
            <a:off x="1027815" y="2028546"/>
            <a:ext cx="5112362" cy="572464"/>
          </a:xfrm>
          <a:prstGeom prst="rect">
            <a:avLst/>
          </a:prstGeom>
          <a:noFill/>
        </p:spPr>
        <p:txBody>
          <a:bodyPr wrap="non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2000" b="0" i="0" u="none" strike="noStrike" kern="1200" cap="none" spc="0" normalizeH="0" baseline="0" noProof="0" err="1">
                <a:ln>
                  <a:noFill/>
                </a:ln>
                <a:solidFill>
                  <a:srgbClr val="FFFFFF"/>
                </a:solidFill>
                <a:effectLst/>
                <a:uLnTx/>
                <a:uFillTx/>
                <a:latin typeface="Segoe UI"/>
                <a:ea typeface="+mn-ea"/>
                <a:cs typeface="+mn-cs"/>
              </a:rPr>
              <a:t>Leverage</a:t>
            </a:r>
            <a:r>
              <a:rPr kumimoji="0" lang="de-DE" sz="2000" b="0" i="0" u="none" strike="noStrike" kern="1200" cap="none" spc="0" normalizeH="0" baseline="0" noProof="0">
                <a:ln>
                  <a:noFill/>
                </a:ln>
                <a:solidFill>
                  <a:srgbClr val="FFFFFF"/>
                </a:solidFill>
                <a:effectLst/>
                <a:uLnTx/>
                <a:uFillTx/>
                <a:latin typeface="Segoe UI"/>
                <a:ea typeface="+mn-ea"/>
                <a:cs typeface="+mn-cs"/>
              </a:rPr>
              <a:t> </a:t>
            </a:r>
            <a:r>
              <a:rPr kumimoji="0" lang="de-DE" sz="2000" b="0" i="0" u="none" strike="noStrike" kern="1200" cap="none" spc="0" normalizeH="0" baseline="0" noProof="0" err="1">
                <a:ln>
                  <a:noFill/>
                </a:ln>
                <a:solidFill>
                  <a:srgbClr val="FFFFFF"/>
                </a:solidFill>
                <a:effectLst/>
                <a:uLnTx/>
                <a:uFillTx/>
                <a:latin typeface="Segoe UI"/>
                <a:ea typeface="+mn-ea"/>
                <a:cs typeface="+mn-cs"/>
              </a:rPr>
              <a:t>our</a:t>
            </a:r>
            <a:r>
              <a:rPr kumimoji="0" lang="de-DE" sz="2000" b="0" i="0" u="none" strike="noStrike" kern="1200" cap="none" spc="0" normalizeH="0" baseline="0" noProof="0">
                <a:ln>
                  <a:noFill/>
                </a:ln>
                <a:solidFill>
                  <a:srgbClr val="FFFFFF"/>
                </a:solidFill>
                <a:effectLst/>
                <a:uLnTx/>
                <a:uFillTx/>
                <a:latin typeface="Segoe UI"/>
                <a:ea typeface="+mn-ea"/>
                <a:cs typeface="+mn-cs"/>
              </a:rPr>
              <a:t> </a:t>
            </a:r>
            <a:r>
              <a:rPr kumimoji="0" lang="de-DE" sz="20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business outcome template</a:t>
            </a:r>
            <a:endParaRPr kumimoji="0" lang="de-DE" sz="2000" b="0" i="0" u="none" strike="noStrike" kern="1200" cap="none" spc="0" normalizeH="0" baseline="0" noProof="0">
              <a:ln>
                <a:noFill/>
              </a:ln>
              <a:solidFill>
                <a:srgbClr val="FFFFFF"/>
              </a:solidFill>
              <a:effectLst/>
              <a:uLnTx/>
              <a:uFillTx/>
              <a:latin typeface="Segoe UI Semibold"/>
              <a:ea typeface="+mn-ea"/>
              <a:cs typeface="Segoe UI Semibold"/>
            </a:endParaRPr>
          </a:p>
        </p:txBody>
      </p:sp>
      <p:pic>
        <p:nvPicPr>
          <p:cNvPr id="15" name="Picture 14" descr="Diagram of a company structure. &#10;1. Top level, C-Suite. Influenced by stakeholders and business decision makers. &#10;2. Second level, empower employees, engage customers, optimize operations, transform products. Connected to Business outcomes, drivers, and key performance indicators (KPIs.) &#10;3. Third level, Modern workplace, business applications, applications and infrastructure, data and AI. Connected to capabilities including solutions and ecosystems.">
            <a:extLst>
              <a:ext uri="{FF2B5EF4-FFF2-40B4-BE49-F238E27FC236}">
                <a16:creationId xmlns:a16="http://schemas.microsoft.com/office/drawing/2014/main" id="{E63E9E2D-C367-45EC-BADB-0FB6406EF3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107" y="3453551"/>
            <a:ext cx="4932082" cy="2510031"/>
          </a:xfrm>
          <a:prstGeom prst="rect">
            <a:avLst/>
          </a:prstGeom>
        </p:spPr>
      </p:pic>
      <p:sp>
        <p:nvSpPr>
          <p:cNvPr id="22" name="Rectangle 21">
            <a:extLst>
              <a:ext uri="{FF2B5EF4-FFF2-40B4-BE49-F238E27FC236}">
                <a16:creationId xmlns:a16="http://schemas.microsoft.com/office/drawing/2014/main" id="{FC3A3731-8332-4810-B409-623D0E49E3E7}"/>
              </a:ext>
              <a:ext uri="{C183D7F6-B498-43B3-948B-1728B52AA6E4}">
                <adec:decorative xmlns:adec="http://schemas.microsoft.com/office/drawing/2017/decorative" val="1"/>
              </a:ext>
            </a:extLst>
          </p:cNvPr>
          <p:cNvSpPr/>
          <p:nvPr/>
        </p:nvSpPr>
        <p:spPr bwMode="auto">
          <a:xfrm>
            <a:off x="7201786" y="1709148"/>
            <a:ext cx="4990214" cy="12112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4E1DC19E-6713-4CAA-92CD-F2C2E1129C44}"/>
              </a:ext>
              <a:ext uri="{C183D7F6-B498-43B3-948B-1728B52AA6E4}">
                <adec:decorative xmlns:adec="http://schemas.microsoft.com/office/drawing/2017/decorative" val="1"/>
              </a:ext>
            </a:extLst>
          </p:cNvPr>
          <p:cNvSpPr/>
          <p:nvPr/>
        </p:nvSpPr>
        <p:spPr bwMode="auto">
          <a:xfrm>
            <a:off x="7201786" y="2920409"/>
            <a:ext cx="4990214" cy="3937591"/>
          </a:xfrm>
          <a:prstGeom prst="rect">
            <a:avLst/>
          </a:prstGeom>
          <a:solidFill>
            <a:srgbClr val="3B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F0CEF81-4770-4535-9B94-4EE306288743}"/>
              </a:ext>
            </a:extLst>
          </p:cNvPr>
          <p:cNvSpPr/>
          <p:nvPr/>
        </p:nvSpPr>
        <p:spPr bwMode="auto">
          <a:xfrm>
            <a:off x="7569934" y="2007302"/>
            <a:ext cx="614953" cy="6149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rPr>
              <a:t>2</a:t>
            </a:r>
          </a:p>
        </p:txBody>
      </p:sp>
      <p:sp>
        <p:nvSpPr>
          <p:cNvPr id="11" name="TextBox 10">
            <a:extLst>
              <a:ext uri="{FF2B5EF4-FFF2-40B4-BE49-F238E27FC236}">
                <a16:creationId xmlns:a16="http://schemas.microsoft.com/office/drawing/2014/main" id="{05182B75-BD01-4EBD-8063-2EF64D13D013}"/>
              </a:ext>
            </a:extLst>
          </p:cNvPr>
          <p:cNvSpPr txBox="1"/>
          <p:nvPr/>
        </p:nvSpPr>
        <p:spPr>
          <a:xfrm>
            <a:off x="8302626" y="1890047"/>
            <a:ext cx="352786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2000" b="0" i="0" u="none" strike="noStrike" kern="1200" cap="none" spc="0" normalizeH="0" baseline="0" noProof="0">
                <a:ln>
                  <a:noFill/>
                </a:ln>
                <a:solidFill>
                  <a:srgbClr val="FFFFFF"/>
                </a:solidFill>
                <a:effectLst/>
                <a:uLnTx/>
                <a:uFillTx/>
                <a:latin typeface="Segoe UI"/>
                <a:ea typeface="+mn-ea"/>
                <a:cs typeface="+mn-cs"/>
              </a:rPr>
              <a:t>Document them in the </a:t>
            </a:r>
            <a:br>
              <a:rPr kumimoji="0" lang="de-DE" sz="2000" b="0" i="0" u="none" strike="noStrike" kern="1200" cap="none" spc="0" normalizeH="0" baseline="0" noProof="0">
                <a:ln>
                  <a:noFill/>
                </a:ln>
                <a:solidFill>
                  <a:srgbClr val="FFFFFF"/>
                </a:solidFill>
                <a:effectLst/>
                <a:uLnTx/>
                <a:uFillTx/>
                <a:latin typeface="Segoe UI"/>
                <a:ea typeface="+mn-ea"/>
                <a:cs typeface="+mn-cs"/>
              </a:rPr>
            </a:br>
            <a:r>
              <a:rPr kumimoji="0" lang="de-DE" sz="2000" b="0" i="0" u="none" strike="noStrike" kern="1200" cap="none" spc="0" normalizeH="0" baseline="0" noProof="0">
                <a:ln>
                  <a:noFill/>
                </a:ln>
                <a:solidFill>
                  <a:srgbClr val="FFFFFF"/>
                </a:solidFill>
                <a:effectLst/>
                <a:uLnTx/>
                <a:uFillTx/>
                <a:latin typeface="Segoe UI Semibold"/>
                <a:ea typeface="+mn-ea"/>
                <a:cs typeface="+mn-cs"/>
              </a:rPr>
              <a:t>strategy and plan template</a:t>
            </a:r>
          </a:p>
        </p:txBody>
      </p:sp>
      <p:sp>
        <p:nvSpPr>
          <p:cNvPr id="29" name="Oval 28">
            <a:extLst>
              <a:ext uri="{FF2B5EF4-FFF2-40B4-BE49-F238E27FC236}">
                <a16:creationId xmlns:a16="http://schemas.microsoft.com/office/drawing/2014/main" id="{DE85E8C9-7513-4244-A6EF-F037182C86C6}"/>
              </a:ext>
              <a:ext uri="{C183D7F6-B498-43B3-948B-1728B52AA6E4}">
                <adec:decorative xmlns:adec="http://schemas.microsoft.com/office/drawing/2017/decorative" val="1"/>
              </a:ext>
            </a:extLst>
          </p:cNvPr>
          <p:cNvSpPr/>
          <p:nvPr/>
        </p:nvSpPr>
        <p:spPr bwMode="auto">
          <a:xfrm>
            <a:off x="9353285" y="4521897"/>
            <a:ext cx="708838" cy="70883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Graphic 8" descr="Icon of a Magnifying glass ">
            <a:extLst>
              <a:ext uri="{FF2B5EF4-FFF2-40B4-BE49-F238E27FC236}">
                <a16:creationId xmlns:a16="http://schemas.microsoft.com/office/drawing/2014/main" id="{958FBD2A-84CC-436F-92E2-F6EE4E2C44C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35169" y="4603781"/>
            <a:ext cx="545071" cy="545071"/>
          </a:xfrm>
          <a:prstGeom prst="rect">
            <a:avLst/>
          </a:prstGeom>
        </p:spPr>
      </p:pic>
      <p:grpSp>
        <p:nvGrpSpPr>
          <p:cNvPr id="3" name="Group 2" descr="Five arrows pointing outward from magnifying glass">
            <a:extLst>
              <a:ext uri="{FF2B5EF4-FFF2-40B4-BE49-F238E27FC236}">
                <a16:creationId xmlns:a16="http://schemas.microsoft.com/office/drawing/2014/main" id="{EC5CA890-D96D-47D4-8DE4-85E50E748FA9}"/>
              </a:ext>
            </a:extLst>
          </p:cNvPr>
          <p:cNvGrpSpPr/>
          <p:nvPr/>
        </p:nvGrpSpPr>
        <p:grpSpPr>
          <a:xfrm>
            <a:off x="8522484" y="3807738"/>
            <a:ext cx="2358953" cy="2119842"/>
            <a:chOff x="8522484" y="3807738"/>
            <a:chExt cx="2358953" cy="2119842"/>
          </a:xfrm>
        </p:grpSpPr>
        <p:grpSp>
          <p:nvGrpSpPr>
            <p:cNvPr id="40" name="Group 39">
              <a:extLst>
                <a:ext uri="{FF2B5EF4-FFF2-40B4-BE49-F238E27FC236}">
                  <a16:creationId xmlns:a16="http://schemas.microsoft.com/office/drawing/2014/main" id="{D0407320-AACE-4701-BFF9-EA693864AB86}"/>
                </a:ext>
              </a:extLst>
            </p:cNvPr>
            <p:cNvGrpSpPr/>
            <p:nvPr/>
          </p:nvGrpSpPr>
          <p:grpSpPr>
            <a:xfrm rot="5400000">
              <a:off x="9540709" y="3851081"/>
              <a:ext cx="333990" cy="247304"/>
              <a:chOff x="4966969" y="3804544"/>
              <a:chExt cx="333990" cy="247304"/>
            </a:xfrm>
          </p:grpSpPr>
          <p:pic>
            <p:nvPicPr>
              <p:cNvPr id="41" name="Graphic 40">
                <a:extLst>
                  <a:ext uri="{FF2B5EF4-FFF2-40B4-BE49-F238E27FC236}">
                    <a16:creationId xmlns:a16="http://schemas.microsoft.com/office/drawing/2014/main" id="{A64E6371-6D3B-4F11-AA81-3B1AB6A3EE1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42" name="Straight Connector 41">
                <a:extLst>
                  <a:ext uri="{FF2B5EF4-FFF2-40B4-BE49-F238E27FC236}">
                    <a16:creationId xmlns:a16="http://schemas.microsoft.com/office/drawing/2014/main" id="{02027E4D-7CBE-467B-9172-851D392E962B}"/>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982D3043-B576-4D51-90A9-BCAA15A5E396}"/>
                </a:ext>
              </a:extLst>
            </p:cNvPr>
            <p:cNvGrpSpPr/>
            <p:nvPr/>
          </p:nvGrpSpPr>
          <p:grpSpPr>
            <a:xfrm rot="1122964">
              <a:off x="8522484" y="4502069"/>
              <a:ext cx="333990" cy="247304"/>
              <a:chOff x="4966969" y="3804544"/>
              <a:chExt cx="333990" cy="247304"/>
            </a:xfrm>
          </p:grpSpPr>
          <p:pic>
            <p:nvPicPr>
              <p:cNvPr id="44" name="Graphic 43">
                <a:extLst>
                  <a:ext uri="{FF2B5EF4-FFF2-40B4-BE49-F238E27FC236}">
                    <a16:creationId xmlns:a16="http://schemas.microsoft.com/office/drawing/2014/main" id="{C9118309-D353-4244-BC1F-83530D2066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45" name="Straight Connector 44">
                <a:extLst>
                  <a:ext uri="{FF2B5EF4-FFF2-40B4-BE49-F238E27FC236}">
                    <a16:creationId xmlns:a16="http://schemas.microsoft.com/office/drawing/2014/main" id="{2EAA4D62-96C4-48FB-A3DC-2F9241969A9F}"/>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A94D9B0-9C76-4455-BDAC-804BACDA9E38}"/>
                </a:ext>
              </a:extLst>
            </p:cNvPr>
            <p:cNvGrpSpPr/>
            <p:nvPr/>
          </p:nvGrpSpPr>
          <p:grpSpPr>
            <a:xfrm rot="20477036" flipH="1">
              <a:off x="10547447" y="4502070"/>
              <a:ext cx="333990" cy="247304"/>
              <a:chOff x="4966969" y="3804544"/>
              <a:chExt cx="333990" cy="247304"/>
            </a:xfrm>
          </p:grpSpPr>
          <p:pic>
            <p:nvPicPr>
              <p:cNvPr id="48" name="Graphic 47">
                <a:extLst>
                  <a:ext uri="{FF2B5EF4-FFF2-40B4-BE49-F238E27FC236}">
                    <a16:creationId xmlns:a16="http://schemas.microsoft.com/office/drawing/2014/main" id="{F16C3E98-DD35-464D-83A7-BF62FDBB634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49" name="Straight Connector 48">
                <a:extLst>
                  <a:ext uri="{FF2B5EF4-FFF2-40B4-BE49-F238E27FC236}">
                    <a16:creationId xmlns:a16="http://schemas.microsoft.com/office/drawing/2014/main" id="{533044CC-AED7-4C1A-A872-A72820C85281}"/>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0C61F30-1198-4058-89C0-5A56F4D2EBB8}"/>
                </a:ext>
              </a:extLst>
            </p:cNvPr>
            <p:cNvGrpSpPr/>
            <p:nvPr/>
          </p:nvGrpSpPr>
          <p:grpSpPr>
            <a:xfrm rot="18156870">
              <a:off x="8991631" y="5636933"/>
              <a:ext cx="333990" cy="247304"/>
              <a:chOff x="4966969" y="3804544"/>
              <a:chExt cx="333990" cy="247304"/>
            </a:xfrm>
          </p:grpSpPr>
          <p:pic>
            <p:nvPicPr>
              <p:cNvPr id="51" name="Graphic 50">
                <a:extLst>
                  <a:ext uri="{FF2B5EF4-FFF2-40B4-BE49-F238E27FC236}">
                    <a16:creationId xmlns:a16="http://schemas.microsoft.com/office/drawing/2014/main" id="{61D4C931-0218-4FBB-B483-24C3E83BDEC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52" name="Straight Connector 51">
                <a:extLst>
                  <a:ext uri="{FF2B5EF4-FFF2-40B4-BE49-F238E27FC236}">
                    <a16:creationId xmlns:a16="http://schemas.microsoft.com/office/drawing/2014/main" id="{C5E2313E-1949-4C2E-9E5C-3B4755CB834C}"/>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31D9C1F-909C-4F49-AFC7-71F5FE6009E5}"/>
                </a:ext>
              </a:extLst>
            </p:cNvPr>
            <p:cNvGrpSpPr/>
            <p:nvPr/>
          </p:nvGrpSpPr>
          <p:grpSpPr>
            <a:xfrm rot="3443130" flipH="1">
              <a:off x="10064930" y="5636933"/>
              <a:ext cx="333990" cy="247304"/>
              <a:chOff x="4966969" y="3804544"/>
              <a:chExt cx="333990" cy="247304"/>
            </a:xfrm>
          </p:grpSpPr>
          <p:pic>
            <p:nvPicPr>
              <p:cNvPr id="54" name="Graphic 53">
                <a:extLst>
                  <a:ext uri="{FF2B5EF4-FFF2-40B4-BE49-F238E27FC236}">
                    <a16:creationId xmlns:a16="http://schemas.microsoft.com/office/drawing/2014/main" id="{14986682-2CF5-4AE3-9DF5-6C084C79365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55" name="Straight Connector 54">
                <a:extLst>
                  <a:ext uri="{FF2B5EF4-FFF2-40B4-BE49-F238E27FC236}">
                    <a16:creationId xmlns:a16="http://schemas.microsoft.com/office/drawing/2014/main" id="{A5AAA18A-BC6E-4DA7-AB03-52099E9E5A89}"/>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6546913B-980F-4A82-AFC9-8ECDAA016016}"/>
              </a:ext>
            </a:extLst>
          </p:cNvPr>
          <p:cNvSpPr txBox="1"/>
          <p:nvPr/>
        </p:nvSpPr>
        <p:spPr>
          <a:xfrm>
            <a:off x="8880477" y="3261891"/>
            <a:ext cx="165445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Stakeholders</a:t>
            </a:r>
          </a:p>
        </p:txBody>
      </p:sp>
      <p:sp>
        <p:nvSpPr>
          <p:cNvPr id="57" name="TextBox 56">
            <a:extLst>
              <a:ext uri="{FF2B5EF4-FFF2-40B4-BE49-F238E27FC236}">
                <a16:creationId xmlns:a16="http://schemas.microsoft.com/office/drawing/2014/main" id="{6BA0C0D1-6D00-4C18-A617-B65148F1B6B4}"/>
              </a:ext>
            </a:extLst>
          </p:cNvPr>
          <p:cNvSpPr txBox="1"/>
          <p:nvPr/>
        </p:nvSpPr>
        <p:spPr>
          <a:xfrm>
            <a:off x="10667238" y="4133914"/>
            <a:ext cx="1654453"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 outcomes</a:t>
            </a:r>
          </a:p>
        </p:txBody>
      </p:sp>
      <p:sp>
        <p:nvSpPr>
          <p:cNvPr id="59" name="TextBox 58">
            <a:extLst>
              <a:ext uri="{FF2B5EF4-FFF2-40B4-BE49-F238E27FC236}">
                <a16:creationId xmlns:a16="http://schemas.microsoft.com/office/drawing/2014/main" id="{0F8C8C0D-D407-4648-A5C8-955222109D77}"/>
              </a:ext>
            </a:extLst>
          </p:cNvPr>
          <p:cNvSpPr txBox="1"/>
          <p:nvPr/>
        </p:nvSpPr>
        <p:spPr>
          <a:xfrm>
            <a:off x="9584052" y="5944523"/>
            <a:ext cx="1654453" cy="5170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KPIs</a:t>
            </a:r>
          </a:p>
        </p:txBody>
      </p:sp>
      <p:sp>
        <p:nvSpPr>
          <p:cNvPr id="60" name="TextBox 59">
            <a:extLst>
              <a:ext uri="{FF2B5EF4-FFF2-40B4-BE49-F238E27FC236}">
                <a16:creationId xmlns:a16="http://schemas.microsoft.com/office/drawing/2014/main" id="{6FD0D691-93F5-4B54-A8FC-91401837C2F2}"/>
              </a:ext>
            </a:extLst>
          </p:cNvPr>
          <p:cNvSpPr txBox="1"/>
          <p:nvPr/>
        </p:nvSpPr>
        <p:spPr>
          <a:xfrm>
            <a:off x="8009253" y="5833723"/>
            <a:ext cx="1654453" cy="7386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 drivers</a:t>
            </a:r>
          </a:p>
        </p:txBody>
      </p:sp>
      <p:sp>
        <p:nvSpPr>
          <p:cNvPr id="61" name="TextBox 60">
            <a:extLst>
              <a:ext uri="{FF2B5EF4-FFF2-40B4-BE49-F238E27FC236}">
                <a16:creationId xmlns:a16="http://schemas.microsoft.com/office/drawing/2014/main" id="{E302AD4E-239E-42B3-BF9C-1CBA67B69B4B}"/>
              </a:ext>
            </a:extLst>
          </p:cNvPr>
          <p:cNvSpPr txBox="1"/>
          <p:nvPr/>
        </p:nvSpPr>
        <p:spPr>
          <a:xfrm>
            <a:off x="7153900" y="4244714"/>
            <a:ext cx="1469138"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Capabilities</a:t>
            </a:r>
          </a:p>
        </p:txBody>
      </p:sp>
      <p:grpSp>
        <p:nvGrpSpPr>
          <p:cNvPr id="27" name="Group 26">
            <a:extLst>
              <a:ext uri="{FF2B5EF4-FFF2-40B4-BE49-F238E27FC236}">
                <a16:creationId xmlns:a16="http://schemas.microsoft.com/office/drawing/2014/main" id="{D9822352-77E2-494F-85F9-664B220E850E}"/>
              </a:ext>
              <a:ext uri="{C183D7F6-B498-43B3-948B-1728B52AA6E4}">
                <adec:decorative xmlns:adec="http://schemas.microsoft.com/office/drawing/2017/decorative" val="1"/>
              </a:ext>
            </a:extLst>
          </p:cNvPr>
          <p:cNvGrpSpPr/>
          <p:nvPr/>
        </p:nvGrpSpPr>
        <p:grpSpPr>
          <a:xfrm>
            <a:off x="4878212" y="3804544"/>
            <a:ext cx="333990" cy="247304"/>
            <a:chOff x="4966969" y="3804544"/>
            <a:chExt cx="333990" cy="247304"/>
          </a:xfrm>
        </p:grpSpPr>
        <p:pic>
          <p:nvPicPr>
            <p:cNvPr id="17" name="Graphic 16">
              <a:extLst>
                <a:ext uri="{FF2B5EF4-FFF2-40B4-BE49-F238E27FC236}">
                  <a16:creationId xmlns:a16="http://schemas.microsoft.com/office/drawing/2014/main" id="{8526EAF5-16C6-4BF5-8844-EDFA01EEDD5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25" name="Straight Connector 24">
              <a:extLst>
                <a:ext uri="{FF2B5EF4-FFF2-40B4-BE49-F238E27FC236}">
                  <a16:creationId xmlns:a16="http://schemas.microsoft.com/office/drawing/2014/main" id="{1A1EEAD9-161C-49EF-A619-84A01399F9A4}"/>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52CE2C7-6920-4F8F-8364-8034E3C85942}"/>
              </a:ext>
              <a:ext uri="{C183D7F6-B498-43B3-948B-1728B52AA6E4}">
                <adec:decorative xmlns:adec="http://schemas.microsoft.com/office/drawing/2017/decorative" val="1"/>
              </a:ext>
            </a:extLst>
          </p:cNvPr>
          <p:cNvGrpSpPr/>
          <p:nvPr/>
        </p:nvGrpSpPr>
        <p:grpSpPr>
          <a:xfrm>
            <a:off x="4878212" y="4527558"/>
            <a:ext cx="333990" cy="247304"/>
            <a:chOff x="4966969" y="3804544"/>
            <a:chExt cx="333990" cy="247304"/>
          </a:xfrm>
        </p:grpSpPr>
        <p:pic>
          <p:nvPicPr>
            <p:cNvPr id="31" name="Graphic 30">
              <a:extLst>
                <a:ext uri="{FF2B5EF4-FFF2-40B4-BE49-F238E27FC236}">
                  <a16:creationId xmlns:a16="http://schemas.microsoft.com/office/drawing/2014/main" id="{FDD434EA-B529-4C68-A98A-B15ADC33349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32" name="Straight Connector 31">
              <a:extLst>
                <a:ext uri="{FF2B5EF4-FFF2-40B4-BE49-F238E27FC236}">
                  <a16:creationId xmlns:a16="http://schemas.microsoft.com/office/drawing/2014/main" id="{9AC82DD7-5716-4856-AB5D-03DF4459FFE0}"/>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C69F4944-7BD0-4185-812E-A360C903229F}"/>
              </a:ext>
              <a:ext uri="{C183D7F6-B498-43B3-948B-1728B52AA6E4}">
                <adec:decorative xmlns:adec="http://schemas.microsoft.com/office/drawing/2017/decorative" val="1"/>
              </a:ext>
            </a:extLst>
          </p:cNvPr>
          <p:cNvGrpSpPr/>
          <p:nvPr/>
        </p:nvGrpSpPr>
        <p:grpSpPr>
          <a:xfrm>
            <a:off x="4878212" y="5250572"/>
            <a:ext cx="333990" cy="247304"/>
            <a:chOff x="4966969" y="3804544"/>
            <a:chExt cx="333990" cy="247304"/>
          </a:xfrm>
        </p:grpSpPr>
        <p:pic>
          <p:nvPicPr>
            <p:cNvPr id="34" name="Graphic 33">
              <a:extLst>
                <a:ext uri="{FF2B5EF4-FFF2-40B4-BE49-F238E27FC236}">
                  <a16:creationId xmlns:a16="http://schemas.microsoft.com/office/drawing/2014/main" id="{CD8E8949-27DF-4CFB-AE04-285C933FF24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4966969" y="3804544"/>
              <a:ext cx="137160" cy="247304"/>
            </a:xfrm>
            <a:prstGeom prst="rect">
              <a:avLst/>
            </a:prstGeom>
          </p:spPr>
        </p:pic>
        <p:cxnSp>
          <p:nvCxnSpPr>
            <p:cNvPr id="35" name="Straight Connector 34">
              <a:extLst>
                <a:ext uri="{FF2B5EF4-FFF2-40B4-BE49-F238E27FC236}">
                  <a16:creationId xmlns:a16="http://schemas.microsoft.com/office/drawing/2014/main" id="{56B9E79E-8BCE-4D54-B711-8E2799AC14F5}"/>
                </a:ext>
              </a:extLst>
            </p:cNvPr>
            <p:cNvCxnSpPr/>
            <p:nvPr/>
          </p:nvCxnSpPr>
          <p:spPr>
            <a:xfrm>
              <a:off x="4989572" y="3926958"/>
              <a:ext cx="31138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FA3261D2-F774-4ED1-8C08-14E105E27B5B}"/>
              </a:ext>
              <a:ext uri="{C183D7F6-B498-43B3-948B-1728B52AA6E4}">
                <adec:decorative xmlns:adec="http://schemas.microsoft.com/office/drawing/2017/decorative" val="1"/>
              </a:ext>
            </a:extLst>
          </p:cNvPr>
          <p:cNvSpPr txBox="1"/>
          <p:nvPr/>
        </p:nvSpPr>
        <p:spPr>
          <a:xfrm>
            <a:off x="5130041" y="3576277"/>
            <a:ext cx="1654453"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Stakeholders (BDMs)</a:t>
            </a:r>
          </a:p>
        </p:txBody>
      </p:sp>
      <p:sp>
        <p:nvSpPr>
          <p:cNvPr id="37" name="TextBox 36">
            <a:extLst>
              <a:ext uri="{FF2B5EF4-FFF2-40B4-BE49-F238E27FC236}">
                <a16:creationId xmlns:a16="http://schemas.microsoft.com/office/drawing/2014/main" id="{FB46398B-4EE6-4FCE-AB66-B101BD4A0EA2}"/>
              </a:ext>
              <a:ext uri="{C183D7F6-B498-43B3-948B-1728B52AA6E4}">
                <adec:decorative xmlns:adec="http://schemas.microsoft.com/office/drawing/2017/decorative" val="1"/>
              </a:ext>
            </a:extLst>
          </p:cNvPr>
          <p:cNvSpPr txBox="1"/>
          <p:nvPr/>
        </p:nvSpPr>
        <p:spPr>
          <a:xfrm>
            <a:off x="5130041" y="4292202"/>
            <a:ext cx="1838894"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Business outcomes, drivers, &amp; KPIs</a:t>
            </a:r>
          </a:p>
        </p:txBody>
      </p:sp>
      <p:sp>
        <p:nvSpPr>
          <p:cNvPr id="38" name="TextBox 37">
            <a:extLst>
              <a:ext uri="{FF2B5EF4-FFF2-40B4-BE49-F238E27FC236}">
                <a16:creationId xmlns:a16="http://schemas.microsoft.com/office/drawing/2014/main" id="{CABD526D-8339-4DC0-93A7-EC1E5475EB17}"/>
              </a:ext>
              <a:ext uri="{C183D7F6-B498-43B3-948B-1728B52AA6E4}">
                <adec:decorative xmlns:adec="http://schemas.microsoft.com/office/drawing/2017/decorative" val="1"/>
              </a:ext>
            </a:extLst>
          </p:cNvPr>
          <p:cNvSpPr txBox="1"/>
          <p:nvPr/>
        </p:nvSpPr>
        <p:spPr>
          <a:xfrm>
            <a:off x="5130041" y="5206602"/>
            <a:ext cx="1838894"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Capabilities = solutions and ecosystem</a:t>
            </a:r>
          </a:p>
        </p:txBody>
      </p:sp>
    </p:spTree>
    <p:extLst>
      <p:ext uri="{BB962C8B-B14F-4D97-AF65-F5344CB8AC3E}">
        <p14:creationId xmlns:p14="http://schemas.microsoft.com/office/powerpoint/2010/main" val="3110192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par>
                          <p:cTn id="42" fill="hold">
                            <p:stCondLst>
                              <p:cond delay="1000"/>
                            </p:stCondLst>
                            <p:childTnLst>
                              <p:par>
                                <p:cTn id="43" presetID="2" presetClass="entr" presetSubtype="8" decel="10000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0-#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par>
                                <p:cTn id="51" presetID="2" presetClass="entr" presetSubtype="8" decel="10000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0-#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9" grpId="0" animBg="1"/>
      <p:bldP spid="10" grpId="0"/>
      <p:bldP spid="22" grpId="0" animBg="1"/>
      <p:bldP spid="26" grpId="0" animBg="1"/>
      <p:bldP spid="23" grpId="0" animBg="1"/>
      <p:bldP spid="11" grpId="0"/>
      <p:bldP spid="29" grpId="0" animBg="1"/>
      <p:bldP spid="56" grpId="0"/>
      <p:bldP spid="57" grpId="0"/>
      <p:bldP spid="59" grpId="0"/>
      <p:bldP spid="60" grpId="0"/>
      <p:bldP spid="61" grpId="0"/>
      <p:bldP spid="28"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EED8-34F4-424F-A76E-97D217D4E81D}"/>
              </a:ext>
            </a:extLst>
          </p:cNvPr>
          <p:cNvSpPr>
            <a:spLocks noGrp="1"/>
          </p:cNvSpPr>
          <p:nvPr>
            <p:ph type="title"/>
          </p:nvPr>
        </p:nvSpPr>
        <p:spPr>
          <a:xfrm>
            <a:off x="427038" y="449263"/>
            <a:ext cx="11303917" cy="813819"/>
          </a:xfrm>
        </p:spPr>
        <p:txBody>
          <a:bodyPr/>
          <a:lstStyle/>
          <a:p>
            <a:r>
              <a:rPr lang="en-US"/>
              <a:t>Start documenting the strategy results</a:t>
            </a:r>
          </a:p>
        </p:txBody>
      </p:sp>
      <p:sp>
        <p:nvSpPr>
          <p:cNvPr id="6" name="Text Placeholder 5">
            <a:extLst>
              <a:ext uri="{FF2B5EF4-FFF2-40B4-BE49-F238E27FC236}">
                <a16:creationId xmlns:a16="http://schemas.microsoft.com/office/drawing/2014/main" id="{632D7726-DBEF-4D5D-94DA-9ED38A98DAAA}"/>
              </a:ext>
            </a:extLst>
          </p:cNvPr>
          <p:cNvSpPr>
            <a:spLocks noGrp="1"/>
          </p:cNvSpPr>
          <p:nvPr>
            <p:ph type="body" sz="quarter" idx="10"/>
          </p:nvPr>
        </p:nvSpPr>
        <p:spPr>
          <a:xfrm>
            <a:off x="455997" y="1192213"/>
            <a:ext cx="4853193" cy="2054280"/>
          </a:xfrm>
        </p:spPr>
        <p:txBody>
          <a:bodyPr/>
          <a:lstStyle/>
          <a:p>
            <a:pPr marL="342904" indent="-342904" defTabSz="914411">
              <a:lnSpc>
                <a:spcPct val="107000"/>
              </a:lnSpc>
              <a:spcAft>
                <a:spcPts val="800"/>
              </a:spcAft>
            </a:pPr>
            <a:r>
              <a:rPr lang="en-US">
                <a:solidFill>
                  <a:prstClr val="black"/>
                </a:solidFill>
                <a:latin typeface="Segoe UI "/>
              </a:rPr>
              <a:t>Cloud adoption plan converts the aspirational goals of the cloud adoption strategy into an actionable plan</a:t>
            </a:r>
          </a:p>
          <a:p>
            <a:pPr marL="342904" indent="-342904" defTabSz="914411">
              <a:lnSpc>
                <a:spcPct val="107000"/>
              </a:lnSpc>
              <a:spcAft>
                <a:spcPts val="800"/>
              </a:spcAft>
            </a:pPr>
            <a:r>
              <a:rPr lang="en-US">
                <a:solidFill>
                  <a:prstClr val="black"/>
                </a:solidFill>
                <a:latin typeface="Segoe UI "/>
              </a:rPr>
              <a:t>All the cloud teams leverage the cloud adoption plan to guide technical efforts, in alignment with business outcomes. </a:t>
            </a:r>
          </a:p>
        </p:txBody>
      </p:sp>
      <p:sp>
        <p:nvSpPr>
          <p:cNvPr id="33" name="Rectangle 32">
            <a:extLst>
              <a:ext uri="{FF2B5EF4-FFF2-40B4-BE49-F238E27FC236}">
                <a16:creationId xmlns:a16="http://schemas.microsoft.com/office/drawing/2014/main" id="{DA1043CB-8D8A-46DC-8836-60BE8360679D}"/>
              </a:ext>
              <a:ext uri="{C183D7F6-B498-43B3-948B-1728B52AA6E4}">
                <adec:decorative xmlns:adec="http://schemas.microsoft.com/office/drawing/2017/decorative" val="1"/>
              </a:ext>
            </a:extLst>
          </p:cNvPr>
          <p:cNvSpPr/>
          <p:nvPr/>
        </p:nvSpPr>
        <p:spPr bwMode="auto">
          <a:xfrm>
            <a:off x="427038" y="3633416"/>
            <a:ext cx="3962400" cy="1633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E6E47051-D54C-42BD-80F6-E59E0D500EAD}"/>
              </a:ext>
              <a:ext uri="{C183D7F6-B498-43B3-948B-1728B52AA6E4}">
                <adec:decorative xmlns:adec="http://schemas.microsoft.com/office/drawing/2017/decorative" val="1"/>
              </a:ext>
            </a:extLst>
          </p:cNvPr>
          <p:cNvGrpSpPr/>
          <p:nvPr/>
        </p:nvGrpSpPr>
        <p:grpSpPr>
          <a:xfrm>
            <a:off x="676868" y="4207225"/>
            <a:ext cx="485626" cy="485626"/>
            <a:chOff x="854076" y="3931570"/>
            <a:chExt cx="614953" cy="614953"/>
          </a:xfrm>
          <a:solidFill>
            <a:schemeClr val="tx1"/>
          </a:solidFill>
        </p:grpSpPr>
        <p:sp>
          <p:nvSpPr>
            <p:cNvPr id="34" name="Oval 33">
              <a:extLst>
                <a:ext uri="{FF2B5EF4-FFF2-40B4-BE49-F238E27FC236}">
                  <a16:creationId xmlns:a16="http://schemas.microsoft.com/office/drawing/2014/main" id="{5422525B-4085-49AA-A12F-492A1CAEF144}"/>
                </a:ext>
              </a:extLst>
            </p:cNvPr>
            <p:cNvSpPr/>
            <p:nvPr/>
          </p:nvSpPr>
          <p:spPr bwMode="auto">
            <a:xfrm>
              <a:off x="854076" y="3931570"/>
              <a:ext cx="614953" cy="61495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nvGrpSpPr>
            <p:cNvPr id="35" name="Group 34">
              <a:extLst>
                <a:ext uri="{FF2B5EF4-FFF2-40B4-BE49-F238E27FC236}">
                  <a16:creationId xmlns:a16="http://schemas.microsoft.com/office/drawing/2014/main" id="{DCC1AEBA-B63D-4C2F-9557-6E4B9FDB5ADD}"/>
                </a:ext>
              </a:extLst>
            </p:cNvPr>
            <p:cNvGrpSpPr/>
            <p:nvPr/>
          </p:nvGrpSpPr>
          <p:grpSpPr>
            <a:xfrm rot="10800000">
              <a:off x="994557" y="4115394"/>
              <a:ext cx="333990" cy="247304"/>
              <a:chOff x="4966969" y="3804544"/>
              <a:chExt cx="333990" cy="247304"/>
            </a:xfrm>
            <a:grpFill/>
          </p:grpSpPr>
          <p:pic>
            <p:nvPicPr>
              <p:cNvPr id="36" name="Graphic 35">
                <a:extLst>
                  <a:ext uri="{FF2B5EF4-FFF2-40B4-BE49-F238E27FC236}">
                    <a16:creationId xmlns:a16="http://schemas.microsoft.com/office/drawing/2014/main" id="{3DB9728D-2BE6-40AC-854B-33D0D298C4F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4966969" y="3804544"/>
                <a:ext cx="137160" cy="247304"/>
              </a:xfrm>
              <a:prstGeom prst="rect">
                <a:avLst/>
              </a:prstGeom>
            </p:spPr>
          </p:pic>
          <p:cxnSp>
            <p:nvCxnSpPr>
              <p:cNvPr id="37" name="Straight Connector 36">
                <a:extLst>
                  <a:ext uri="{FF2B5EF4-FFF2-40B4-BE49-F238E27FC236}">
                    <a16:creationId xmlns:a16="http://schemas.microsoft.com/office/drawing/2014/main" id="{852AE0F4-BBC8-44E4-822D-300D5209C5AA}"/>
                  </a:ext>
                </a:extLst>
              </p:cNvPr>
              <p:cNvCxnSpPr/>
              <p:nvPr/>
            </p:nvCxnSpPr>
            <p:spPr>
              <a:xfrm>
                <a:off x="4989572" y="3926958"/>
                <a:ext cx="311387" cy="0"/>
              </a:xfrm>
              <a:prstGeom prst="line">
                <a:avLst/>
              </a:prstGeom>
              <a:grp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C3905909-2132-4DD9-8472-7CD573A8E6DD}"/>
              </a:ext>
            </a:extLst>
          </p:cNvPr>
          <p:cNvSpPr txBox="1"/>
          <p:nvPr/>
        </p:nvSpPr>
        <p:spPr>
          <a:xfrm>
            <a:off x="1403415" y="3989443"/>
            <a:ext cx="2934669" cy="959622"/>
          </a:xfrm>
          <a:prstGeom prst="rect">
            <a:avLst/>
          </a:prstGeom>
          <a:noFill/>
        </p:spPr>
        <p:txBody>
          <a:bodyPr wrap="square">
            <a:spAutoFit/>
          </a:bodyPr>
          <a:lstStyle/>
          <a:p>
            <a:pPr marL="0" marR="0" lvl="0" indent="0" algn="l" defTabSz="914411"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Download the template </a:t>
            </a:r>
            <a:br>
              <a:rPr kumimoji="0" lang="en-US" sz="1800" b="0" i="0" u="none" strike="noStrike" kern="1200" cap="none" spc="0" normalizeH="0" baseline="0" noProof="0">
                <a:ln>
                  <a:noFill/>
                </a:ln>
                <a:solidFill>
                  <a:srgbClr val="000000"/>
                </a:solidFill>
                <a:effectLst/>
                <a:uLnTx/>
                <a:uFillTx/>
                <a:latin typeface="Segoe UI "/>
                <a:ea typeface="+mn-ea"/>
                <a:cs typeface="+mn-cs"/>
              </a:rPr>
            </a:br>
            <a:r>
              <a:rPr kumimoji="0" lang="en-US" sz="1800" b="0" i="0" u="none" strike="noStrike" kern="1200" cap="none" spc="0" normalizeH="0" baseline="0" noProof="0">
                <a:ln>
                  <a:noFill/>
                </a:ln>
                <a:solidFill>
                  <a:srgbClr val="000000"/>
                </a:solidFill>
                <a:effectLst/>
                <a:uLnTx/>
                <a:uFillTx/>
                <a:latin typeface="Segoe UI "/>
                <a:ea typeface="+mn-ea"/>
                <a:cs typeface="+mn-cs"/>
              </a:rPr>
              <a:t>and get started with creating your plan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oup 10" descr="Screenshot of Microsoft Cloud Adoption Plan Strategy Template.">
            <a:extLst>
              <a:ext uri="{FF2B5EF4-FFF2-40B4-BE49-F238E27FC236}">
                <a16:creationId xmlns:a16="http://schemas.microsoft.com/office/drawing/2014/main" id="{6CEB90D3-4A69-44C0-9961-C4E57B57A325}"/>
              </a:ext>
            </a:extLst>
          </p:cNvPr>
          <p:cNvGrpSpPr/>
          <p:nvPr/>
        </p:nvGrpSpPr>
        <p:grpSpPr>
          <a:xfrm>
            <a:off x="6614272" y="449263"/>
            <a:ext cx="5395166" cy="6096000"/>
            <a:chOff x="6614272" y="449263"/>
            <a:chExt cx="5395166" cy="6096000"/>
          </a:xfrm>
        </p:grpSpPr>
        <p:pic>
          <p:nvPicPr>
            <p:cNvPr id="8" name="Picture 7">
              <a:extLst>
                <a:ext uri="{FF2B5EF4-FFF2-40B4-BE49-F238E27FC236}">
                  <a16:creationId xmlns:a16="http://schemas.microsoft.com/office/drawing/2014/main" id="{DB7D42B0-0B61-4F5E-B479-23A48C24967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016" r="4526"/>
            <a:stretch/>
          </p:blipFill>
          <p:spPr>
            <a:xfrm>
              <a:off x="6614272" y="449263"/>
              <a:ext cx="5395166" cy="6096000"/>
            </a:xfrm>
            <a:prstGeom prst="rect">
              <a:avLst/>
            </a:prstGeom>
            <a:ln w="12700">
              <a:solidFill>
                <a:schemeClr val="bg1">
                  <a:lumMod val="85000"/>
                </a:schemeClr>
              </a:solidFill>
            </a:ln>
          </p:spPr>
        </p:pic>
        <p:sp>
          <p:nvSpPr>
            <p:cNvPr id="9" name="Rectangle 8">
              <a:extLst>
                <a:ext uri="{FF2B5EF4-FFF2-40B4-BE49-F238E27FC236}">
                  <a16:creationId xmlns:a16="http://schemas.microsoft.com/office/drawing/2014/main" id="{B395C602-63B8-467D-B1C0-89D1DC356018}"/>
                </a:ext>
              </a:extLst>
            </p:cNvPr>
            <p:cNvSpPr/>
            <p:nvPr/>
          </p:nvSpPr>
          <p:spPr bwMode="auto">
            <a:xfrm>
              <a:off x="7924801" y="2544726"/>
              <a:ext cx="219740" cy="2764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descr="Detailed zoom-in view of high priority items in Cloud Adoption strategy template. &#10;Stakeholder: CFO&#10;Outcome: Reduce cost&#10;Categories: Business drivers, KPIs, and Capabilities.&#10;1. Lower operating expenses, with payback over 36 months&#10;2. Cost saving in applications, 15% range. Use the 5Rs: Rationalization, Rightsizing, Autoscaling and RIs&#10;3. Retiring apps, 5% of apps. No BO align and no customer function.">
            <a:extLst>
              <a:ext uri="{FF2B5EF4-FFF2-40B4-BE49-F238E27FC236}">
                <a16:creationId xmlns:a16="http://schemas.microsoft.com/office/drawing/2014/main" id="{C24B082E-8C2D-484C-9BED-BC6C918F3B66}"/>
              </a:ext>
            </a:extLst>
          </p:cNvPr>
          <p:cNvGrpSpPr/>
          <p:nvPr/>
        </p:nvGrpSpPr>
        <p:grpSpPr>
          <a:xfrm>
            <a:off x="5003859" y="3633416"/>
            <a:ext cx="7005579" cy="2911847"/>
            <a:chOff x="-2653319" y="4589463"/>
            <a:chExt cx="7005579" cy="2911847"/>
          </a:xfrm>
          <a:effectLst>
            <a:outerShdw blurRad="304800" algn="ctr" rotWithShape="0">
              <a:prstClr val="black">
                <a:alpha val="15000"/>
              </a:prstClr>
            </a:outerShdw>
          </a:effectLst>
        </p:grpSpPr>
        <p:sp>
          <p:nvSpPr>
            <p:cNvPr id="14" name="Rectangle 13">
              <a:extLst>
                <a:ext uri="{FF2B5EF4-FFF2-40B4-BE49-F238E27FC236}">
                  <a16:creationId xmlns:a16="http://schemas.microsoft.com/office/drawing/2014/main" id="{112C40A8-2A2F-4330-89CA-7A96D3F0A8A1}"/>
                </a:ext>
              </a:extLst>
            </p:cNvPr>
            <p:cNvSpPr/>
            <p:nvPr/>
          </p:nvSpPr>
          <p:spPr bwMode="auto">
            <a:xfrm>
              <a:off x="-2653319" y="4589463"/>
              <a:ext cx="7005579" cy="2911847"/>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Segoe UI" pitchFamily="34" charset="0"/>
                  <a:cs typeface="Segoe UI" pitchFamily="34" charset="0"/>
                </a:rPr>
                <a:t>High Priority</a:t>
              </a:r>
            </a:p>
          </p:txBody>
        </p:sp>
        <p:sp>
          <p:nvSpPr>
            <p:cNvPr id="15" name="Rectangle 14">
              <a:extLst>
                <a:ext uri="{FF2B5EF4-FFF2-40B4-BE49-F238E27FC236}">
                  <a16:creationId xmlns:a16="http://schemas.microsoft.com/office/drawing/2014/main" id="{45238048-7F42-4D05-B850-4B15F6B3665B}"/>
                </a:ext>
              </a:extLst>
            </p:cNvPr>
            <p:cNvSpPr/>
            <p:nvPr/>
          </p:nvSpPr>
          <p:spPr bwMode="auto">
            <a:xfrm>
              <a:off x="-2516371" y="5074262"/>
              <a:ext cx="1226288" cy="425280"/>
            </a:xfrm>
            <a:prstGeom prst="rect">
              <a:avLst/>
            </a:prstGeom>
            <a:solidFill>
              <a:srgbClr val="4472C4"/>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Stakeholder:</a:t>
              </a:r>
            </a:p>
          </p:txBody>
        </p:sp>
        <p:sp>
          <p:nvSpPr>
            <p:cNvPr id="16" name="Rectangle 15">
              <a:extLst>
                <a:ext uri="{FF2B5EF4-FFF2-40B4-BE49-F238E27FC236}">
                  <a16:creationId xmlns:a16="http://schemas.microsoft.com/office/drawing/2014/main" id="{D62C5513-E377-48D4-B5C8-1AC26CFD0E27}"/>
                </a:ext>
              </a:extLst>
            </p:cNvPr>
            <p:cNvSpPr/>
            <p:nvPr/>
          </p:nvSpPr>
          <p:spPr bwMode="auto">
            <a:xfrm>
              <a:off x="-1275906" y="5074262"/>
              <a:ext cx="1226288"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CFO</a:t>
              </a:r>
            </a:p>
          </p:txBody>
        </p:sp>
        <p:sp>
          <p:nvSpPr>
            <p:cNvPr id="17" name="Rectangle 16">
              <a:extLst>
                <a:ext uri="{FF2B5EF4-FFF2-40B4-BE49-F238E27FC236}">
                  <a16:creationId xmlns:a16="http://schemas.microsoft.com/office/drawing/2014/main" id="{1EE8B7C0-58A7-405E-BB18-98BBF9EF40B8}"/>
                </a:ext>
              </a:extLst>
            </p:cNvPr>
            <p:cNvSpPr/>
            <p:nvPr/>
          </p:nvSpPr>
          <p:spPr bwMode="auto">
            <a:xfrm>
              <a:off x="85061" y="5074262"/>
              <a:ext cx="1226288" cy="425280"/>
            </a:xfrm>
            <a:prstGeom prst="rect">
              <a:avLst/>
            </a:prstGeom>
            <a:solidFill>
              <a:srgbClr val="4472C4"/>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Outcome:</a:t>
              </a:r>
            </a:p>
          </p:txBody>
        </p:sp>
        <p:sp>
          <p:nvSpPr>
            <p:cNvPr id="18" name="Rectangle 17">
              <a:extLst>
                <a:ext uri="{FF2B5EF4-FFF2-40B4-BE49-F238E27FC236}">
                  <a16:creationId xmlns:a16="http://schemas.microsoft.com/office/drawing/2014/main" id="{480EDC2B-9C4D-4E36-8C0F-183E3E4AF0BD}"/>
                </a:ext>
              </a:extLst>
            </p:cNvPr>
            <p:cNvSpPr/>
            <p:nvPr/>
          </p:nvSpPr>
          <p:spPr bwMode="auto">
            <a:xfrm>
              <a:off x="1326347" y="5074262"/>
              <a:ext cx="1226288"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Reduce cost</a:t>
              </a:r>
            </a:p>
          </p:txBody>
        </p:sp>
        <p:sp>
          <p:nvSpPr>
            <p:cNvPr id="19" name="Rectangle 18">
              <a:extLst>
                <a:ext uri="{FF2B5EF4-FFF2-40B4-BE49-F238E27FC236}">
                  <a16:creationId xmlns:a16="http://schemas.microsoft.com/office/drawing/2014/main" id="{818EB9B3-BC27-4CBB-9238-5C91AD4D0B54}"/>
                </a:ext>
              </a:extLst>
            </p:cNvPr>
            <p:cNvSpPr/>
            <p:nvPr/>
          </p:nvSpPr>
          <p:spPr bwMode="auto">
            <a:xfrm>
              <a:off x="-2516371" y="5645807"/>
              <a:ext cx="2466752" cy="425280"/>
            </a:xfrm>
            <a:prstGeom prst="rect">
              <a:avLst/>
            </a:prstGeom>
            <a:solidFill>
              <a:srgbClr val="4472C4"/>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Business drivers:</a:t>
              </a:r>
            </a:p>
          </p:txBody>
        </p:sp>
        <p:sp>
          <p:nvSpPr>
            <p:cNvPr id="20" name="Rectangle 19">
              <a:extLst>
                <a:ext uri="{FF2B5EF4-FFF2-40B4-BE49-F238E27FC236}">
                  <a16:creationId xmlns:a16="http://schemas.microsoft.com/office/drawing/2014/main" id="{23E5E6AF-21AB-41D4-9B82-356DD1FB79D5}"/>
                </a:ext>
              </a:extLst>
            </p:cNvPr>
            <p:cNvSpPr/>
            <p:nvPr/>
          </p:nvSpPr>
          <p:spPr bwMode="auto">
            <a:xfrm>
              <a:off x="-2516372" y="6085131"/>
              <a:ext cx="2466753"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Lower OPEX</a:t>
              </a:r>
            </a:p>
          </p:txBody>
        </p:sp>
        <p:sp>
          <p:nvSpPr>
            <p:cNvPr id="21" name="Rectangle 20">
              <a:extLst>
                <a:ext uri="{FF2B5EF4-FFF2-40B4-BE49-F238E27FC236}">
                  <a16:creationId xmlns:a16="http://schemas.microsoft.com/office/drawing/2014/main" id="{82D099C5-510A-4637-A58B-17B2E68654BE}"/>
                </a:ext>
              </a:extLst>
            </p:cNvPr>
            <p:cNvSpPr/>
            <p:nvPr/>
          </p:nvSpPr>
          <p:spPr bwMode="auto">
            <a:xfrm>
              <a:off x="-2516372" y="6511705"/>
              <a:ext cx="2466753"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Cost saving in applications</a:t>
              </a:r>
            </a:p>
          </p:txBody>
        </p:sp>
        <p:sp>
          <p:nvSpPr>
            <p:cNvPr id="22" name="Rectangle 21">
              <a:extLst>
                <a:ext uri="{FF2B5EF4-FFF2-40B4-BE49-F238E27FC236}">
                  <a16:creationId xmlns:a16="http://schemas.microsoft.com/office/drawing/2014/main" id="{C6AA9EF9-2904-4707-8ACC-E74714D2B1AB}"/>
                </a:ext>
              </a:extLst>
            </p:cNvPr>
            <p:cNvSpPr/>
            <p:nvPr/>
          </p:nvSpPr>
          <p:spPr bwMode="auto">
            <a:xfrm>
              <a:off x="-2516372" y="6939539"/>
              <a:ext cx="2466753"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Retiring apps</a:t>
              </a:r>
            </a:p>
          </p:txBody>
        </p:sp>
        <p:sp>
          <p:nvSpPr>
            <p:cNvPr id="23" name="Rectangle 22">
              <a:extLst>
                <a:ext uri="{FF2B5EF4-FFF2-40B4-BE49-F238E27FC236}">
                  <a16:creationId xmlns:a16="http://schemas.microsoft.com/office/drawing/2014/main" id="{E7A93AC7-0B6D-481C-B7AA-8EF261D2D693}"/>
                </a:ext>
              </a:extLst>
            </p:cNvPr>
            <p:cNvSpPr/>
            <p:nvPr/>
          </p:nvSpPr>
          <p:spPr bwMode="auto">
            <a:xfrm>
              <a:off x="85061" y="5645807"/>
              <a:ext cx="1850065" cy="425280"/>
            </a:xfrm>
            <a:prstGeom prst="rect">
              <a:avLst/>
            </a:prstGeom>
            <a:solidFill>
              <a:srgbClr val="4472C4"/>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KPI:</a:t>
              </a:r>
            </a:p>
          </p:txBody>
        </p:sp>
        <p:sp>
          <p:nvSpPr>
            <p:cNvPr id="24" name="Rectangle 23">
              <a:extLst>
                <a:ext uri="{FF2B5EF4-FFF2-40B4-BE49-F238E27FC236}">
                  <a16:creationId xmlns:a16="http://schemas.microsoft.com/office/drawing/2014/main" id="{05CC6186-D423-496C-B976-FBD433F8A430}"/>
                </a:ext>
              </a:extLst>
            </p:cNvPr>
            <p:cNvSpPr/>
            <p:nvPr/>
          </p:nvSpPr>
          <p:spPr bwMode="auto">
            <a:xfrm>
              <a:off x="85061" y="6085131"/>
              <a:ext cx="1850066"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Payback – 36 months</a:t>
              </a:r>
            </a:p>
          </p:txBody>
        </p:sp>
        <p:sp>
          <p:nvSpPr>
            <p:cNvPr id="25" name="Rectangle 24">
              <a:extLst>
                <a:ext uri="{FF2B5EF4-FFF2-40B4-BE49-F238E27FC236}">
                  <a16:creationId xmlns:a16="http://schemas.microsoft.com/office/drawing/2014/main" id="{C6427986-8CEF-4EB2-8D23-D8413080278A}"/>
                </a:ext>
              </a:extLst>
            </p:cNvPr>
            <p:cNvSpPr/>
            <p:nvPr/>
          </p:nvSpPr>
          <p:spPr bwMode="auto">
            <a:xfrm>
              <a:off x="85061" y="6511705"/>
              <a:ext cx="1850066"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15% range</a:t>
              </a:r>
            </a:p>
          </p:txBody>
        </p:sp>
        <p:sp>
          <p:nvSpPr>
            <p:cNvPr id="26" name="Rectangle 25">
              <a:extLst>
                <a:ext uri="{FF2B5EF4-FFF2-40B4-BE49-F238E27FC236}">
                  <a16:creationId xmlns:a16="http://schemas.microsoft.com/office/drawing/2014/main" id="{1E6087F9-AB37-4FD4-86A4-C36F653B19BA}"/>
                </a:ext>
              </a:extLst>
            </p:cNvPr>
            <p:cNvSpPr/>
            <p:nvPr/>
          </p:nvSpPr>
          <p:spPr bwMode="auto">
            <a:xfrm>
              <a:off x="85061" y="6939539"/>
              <a:ext cx="1850066"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5% of apps</a:t>
              </a:r>
            </a:p>
          </p:txBody>
        </p:sp>
        <p:sp>
          <p:nvSpPr>
            <p:cNvPr id="27" name="Rectangle 26">
              <a:extLst>
                <a:ext uri="{FF2B5EF4-FFF2-40B4-BE49-F238E27FC236}">
                  <a16:creationId xmlns:a16="http://schemas.microsoft.com/office/drawing/2014/main" id="{2797F09C-2436-45A5-B488-D1622082ED95}"/>
                </a:ext>
              </a:extLst>
            </p:cNvPr>
            <p:cNvSpPr/>
            <p:nvPr/>
          </p:nvSpPr>
          <p:spPr bwMode="auto">
            <a:xfrm>
              <a:off x="2062719" y="5645807"/>
              <a:ext cx="2134420" cy="425280"/>
            </a:xfrm>
            <a:prstGeom prst="rect">
              <a:avLst/>
            </a:prstGeom>
            <a:solidFill>
              <a:srgbClr val="4472C4"/>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Capabilities:</a:t>
              </a:r>
            </a:p>
          </p:txBody>
        </p:sp>
        <p:sp>
          <p:nvSpPr>
            <p:cNvPr id="28" name="Rectangle 27">
              <a:extLst>
                <a:ext uri="{FF2B5EF4-FFF2-40B4-BE49-F238E27FC236}">
                  <a16:creationId xmlns:a16="http://schemas.microsoft.com/office/drawing/2014/main" id="{0DE3422B-F70D-40F9-A45B-BE2861981DE0}"/>
                </a:ext>
              </a:extLst>
            </p:cNvPr>
            <p:cNvSpPr/>
            <p:nvPr/>
          </p:nvSpPr>
          <p:spPr bwMode="auto">
            <a:xfrm>
              <a:off x="2062718" y="6085131"/>
              <a:ext cx="2134421"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List necessary capabilities</a:t>
              </a:r>
            </a:p>
          </p:txBody>
        </p:sp>
        <p:sp>
          <p:nvSpPr>
            <p:cNvPr id="29" name="Rectangle 28">
              <a:extLst>
                <a:ext uri="{FF2B5EF4-FFF2-40B4-BE49-F238E27FC236}">
                  <a16:creationId xmlns:a16="http://schemas.microsoft.com/office/drawing/2014/main" id="{E998979D-617D-478D-A59B-10299BDB4C7D}"/>
                </a:ext>
              </a:extLst>
            </p:cNvPr>
            <p:cNvSpPr/>
            <p:nvPr/>
          </p:nvSpPr>
          <p:spPr bwMode="auto">
            <a:xfrm>
              <a:off x="2062719" y="6511705"/>
              <a:ext cx="2134420"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5Rs: Rationalization, Right sizing, Autoscaling, &amp; RIs</a:t>
              </a:r>
            </a:p>
          </p:txBody>
        </p:sp>
        <p:sp>
          <p:nvSpPr>
            <p:cNvPr id="30" name="Rectangle 29">
              <a:extLst>
                <a:ext uri="{FF2B5EF4-FFF2-40B4-BE49-F238E27FC236}">
                  <a16:creationId xmlns:a16="http://schemas.microsoft.com/office/drawing/2014/main" id="{5A7268C5-D04A-46BB-B72A-7ADE66FED65B}"/>
                </a:ext>
              </a:extLst>
            </p:cNvPr>
            <p:cNvSpPr/>
            <p:nvPr/>
          </p:nvSpPr>
          <p:spPr bwMode="auto">
            <a:xfrm>
              <a:off x="2062719" y="6939539"/>
              <a:ext cx="2134420" cy="425280"/>
            </a:xfrm>
            <a:prstGeom prst="rect">
              <a:avLst/>
            </a:prstGeom>
            <a:solidFill>
              <a:schemeClr val="bg1"/>
            </a:solidFill>
            <a:ln w="12700">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4472C4"/>
                  </a:solidFill>
                  <a:effectLst/>
                  <a:uLnTx/>
                  <a:uFillTx/>
                  <a:latin typeface="Segoe UI Semibold"/>
                  <a:ea typeface="Segoe UI" pitchFamily="34" charset="0"/>
                  <a:cs typeface="Segoe UI" pitchFamily="34" charset="0"/>
                </a:rPr>
                <a:t>No BO align and no customer function</a:t>
              </a:r>
            </a:p>
          </p:txBody>
        </p:sp>
      </p:grpSp>
    </p:spTree>
    <p:extLst>
      <p:ext uri="{BB962C8B-B14F-4D97-AF65-F5344CB8AC3E}">
        <p14:creationId xmlns:p14="http://schemas.microsoft.com/office/powerpoint/2010/main" val="3290673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defTabSz="1155700">
              <a:lnSpc>
                <a:spcPct val="90000"/>
              </a:lnSpc>
              <a:spcBef>
                <a:spcPct val="0"/>
              </a:spcBef>
              <a:spcAft>
                <a:spcPct val="35000"/>
              </a:spcAft>
              <a:defRPr/>
            </a:pPr>
            <a:r>
              <a:rPr lang="en-US" sz="1800" dirty="0">
                <a:solidFill>
                  <a:srgbClr val="FFFFFF"/>
                </a:solidFill>
                <a:latin typeface="Segoe UI Semibold"/>
              </a:rPr>
              <a:t>Business outcomes</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Fiscal: revenue, cost, profit</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Agility: timer to market, provisioning, </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Reach: global access, sovereignty</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Customer engagement: cycle time, from request</a:t>
            </a:r>
            <a:br>
              <a:rPr lang="en-US" sz="1400" dirty="0">
                <a:solidFill>
                  <a:srgbClr val="FFFFFF"/>
                </a:solidFill>
                <a:latin typeface="Segoe UI"/>
              </a:rPr>
            </a:br>
            <a:r>
              <a:rPr lang="en-US" sz="1400" dirty="0">
                <a:solidFill>
                  <a:srgbClr val="FFFFFF"/>
                </a:solidFill>
                <a:latin typeface="Segoe UI"/>
              </a:rPr>
              <a:t>to release</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Performance: 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1155700">
              <a:lnSpc>
                <a:spcPct val="90000"/>
              </a:lnSpc>
              <a:spcBef>
                <a:spcPct val="0"/>
              </a:spcBef>
              <a:spcAft>
                <a:spcPct val="35000"/>
              </a:spcAft>
              <a:defRPr/>
            </a:pPr>
            <a:r>
              <a:rPr lang="en-US" sz="1800" dirty="0">
                <a:solidFill>
                  <a:srgbClr val="FFFFFF"/>
                </a:solidFill>
                <a:latin typeface="Segoe UI Semibold"/>
              </a:rPr>
              <a:t>Business justification</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Business case: the cloud </a:t>
            </a:r>
            <a:br>
              <a:rPr lang="en-US" sz="1400" dirty="0">
                <a:solidFill>
                  <a:srgbClr val="FFFFFF"/>
                </a:solidFill>
                <a:latin typeface="Segoe UI"/>
              </a:rPr>
            </a:br>
            <a:r>
              <a:rPr lang="en-US" sz="1400" dirty="0">
                <a:solidFill>
                  <a:srgbClr val="FFFFFF"/>
                </a:solidFill>
                <a:latin typeface="Segoe UI"/>
              </a:rPr>
              <a:t>is not always cheaper, mirroring is not cloud, servers drive cost analysis</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Financial model: Capex/</a:t>
            </a:r>
            <a:br>
              <a:rPr lang="en-US" sz="1400" dirty="0">
                <a:solidFill>
                  <a:srgbClr val="FFFFFF"/>
                </a:solidFill>
                <a:latin typeface="Segoe UI"/>
              </a:rPr>
            </a:br>
            <a:r>
              <a:rPr lang="en-US" sz="1400" dirty="0" err="1">
                <a:solidFill>
                  <a:srgbClr val="FFFFFF"/>
                </a:solidFill>
                <a:latin typeface="Segoe UI"/>
              </a:rPr>
              <a:t>Opex</a:t>
            </a:r>
            <a:r>
              <a:rPr lang="en-US" sz="1400" dirty="0">
                <a:solidFill>
                  <a:srgbClr val="FFFFFF"/>
                </a:solidFill>
                <a:latin typeface="Segoe UI"/>
              </a:rPr>
              <a:t>, ROI, gain, cost avoidance/reduction</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Cloud accounting: </a:t>
            </a:r>
            <a:br>
              <a:rPr lang="en-US" sz="1400" dirty="0">
                <a:solidFill>
                  <a:srgbClr val="FFFFFF"/>
                </a:solidFill>
                <a:latin typeface="Segoe UI"/>
              </a:rPr>
            </a:br>
            <a:r>
              <a:rPr lang="en-US" sz="1400" dirty="0">
                <a:solidFill>
                  <a:srgbClr val="FFFFFF"/>
                </a:solidFill>
                <a:latin typeface="Segoe UI"/>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45250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xfrm>
            <a:off x="427038" y="3021807"/>
            <a:ext cx="11304587" cy="814387"/>
          </a:xfr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lvl="0"/>
            <a:r>
              <a:rPr lang="en-US" noProof="0"/>
              <a:t>Financial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81480" y="4023991"/>
            <a:ext cx="5747658" cy="2850969"/>
          </a:xfrm>
          <a:prstGeom prst="rect">
            <a:avLst/>
          </a:prstGeom>
        </p:spPr>
      </p:pic>
      <p:sp>
        <p:nvSpPr>
          <p:cNvPr id="21" name="Text Placeholder 18">
            <a:extLst>
              <a:ext uri="{FF2B5EF4-FFF2-40B4-BE49-F238E27FC236}">
                <a16:creationId xmlns:a16="http://schemas.microsoft.com/office/drawing/2014/main" id="{4B8CFF01-7AF9-4AEA-892B-69C881B9BB49}"/>
              </a:ext>
            </a:extLst>
          </p:cNvPr>
          <p:cNvSpPr txBox="1">
            <a:spLocks/>
          </p:cNvSpPr>
          <p:nvPr/>
        </p:nvSpPr>
        <p:spPr>
          <a:xfrm>
            <a:off x="8900987" y="1794505"/>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OPEX pricing models</a:t>
            </a:r>
          </a:p>
        </p:txBody>
      </p:sp>
      <p:sp>
        <p:nvSpPr>
          <p:cNvPr id="25" name="Text Placeholder 18">
            <a:extLst>
              <a:ext uri="{FF2B5EF4-FFF2-40B4-BE49-F238E27FC236}">
                <a16:creationId xmlns:a16="http://schemas.microsoft.com/office/drawing/2014/main" id="{064FB1DF-9D54-469B-BC8D-AED3B4B991C9}"/>
              </a:ext>
            </a:extLst>
          </p:cNvPr>
          <p:cNvSpPr txBox="1">
            <a:spLocks/>
          </p:cNvSpPr>
          <p:nvPr/>
        </p:nvSpPr>
        <p:spPr>
          <a:xfrm>
            <a:off x="8900986" y="2770167"/>
            <a:ext cx="3291013"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Reduced datacenter footprint</a:t>
            </a:r>
          </a:p>
        </p:txBody>
      </p:sp>
      <p:sp>
        <p:nvSpPr>
          <p:cNvPr id="17" name="Text Placeholder 18">
            <a:extLst>
              <a:ext uri="{FF2B5EF4-FFF2-40B4-BE49-F238E27FC236}">
                <a16:creationId xmlns:a16="http://schemas.microsoft.com/office/drawing/2014/main" id="{0D6FD695-0B64-45C0-AFC8-4057080578E7}"/>
              </a:ext>
            </a:extLst>
          </p:cNvPr>
          <p:cNvSpPr txBox="1">
            <a:spLocks/>
          </p:cNvSpPr>
          <p:nvPr/>
        </p:nvSpPr>
        <p:spPr>
          <a:xfrm>
            <a:off x="8900987" y="3779407"/>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Staff productivity</a:t>
            </a:r>
          </a:p>
        </p:txBody>
      </p:sp>
      <p:sp>
        <p:nvSpPr>
          <p:cNvPr id="8" name="Text Placeholder 18">
            <a:extLst>
              <a:ext uri="{FF2B5EF4-FFF2-40B4-BE49-F238E27FC236}">
                <a16:creationId xmlns:a16="http://schemas.microsoft.com/office/drawing/2014/main" id="{EBDB8619-6268-44EF-BFF2-E53DA0482436}"/>
              </a:ext>
            </a:extLst>
          </p:cNvPr>
          <p:cNvSpPr txBox="1">
            <a:spLocks/>
          </p:cNvSpPr>
          <p:nvPr/>
        </p:nvSpPr>
        <p:spPr>
          <a:xfrm>
            <a:off x="8900987" y="4736294"/>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Sustainability</a:t>
            </a:r>
          </a:p>
        </p:txBody>
      </p:sp>
      <p:grpSp>
        <p:nvGrpSpPr>
          <p:cNvPr id="88" name="Group 87">
            <a:extLst>
              <a:ext uri="{FF2B5EF4-FFF2-40B4-BE49-F238E27FC236}">
                <a16:creationId xmlns:a16="http://schemas.microsoft.com/office/drawing/2014/main" id="{D8D7B1B4-EFA9-4073-B345-D198B2E7C72B}"/>
              </a:ext>
              <a:ext uri="{C183D7F6-B498-43B3-948B-1728B52AA6E4}">
                <adec:decorative xmlns:adec="http://schemas.microsoft.com/office/drawing/2017/decorative" val="1"/>
              </a:ext>
            </a:extLst>
          </p:cNvPr>
          <p:cNvGrpSpPr/>
          <p:nvPr/>
        </p:nvGrpSpPr>
        <p:grpSpPr>
          <a:xfrm>
            <a:off x="8078254" y="4590188"/>
            <a:ext cx="566157" cy="560279"/>
            <a:chOff x="8432494" y="4590188"/>
            <a:chExt cx="566157" cy="560279"/>
          </a:xfrm>
        </p:grpSpPr>
        <p:sp>
          <p:nvSpPr>
            <p:cNvPr id="52" name="Oval 153">
              <a:extLst>
                <a:ext uri="{FF2B5EF4-FFF2-40B4-BE49-F238E27FC236}">
                  <a16:creationId xmlns:a16="http://schemas.microsoft.com/office/drawing/2014/main" id="{652299C9-9CE5-435D-B20D-888D691EDAC6}"/>
                </a:ext>
              </a:extLst>
            </p:cNvPr>
            <p:cNvSpPr>
              <a:spLocks noChangeArrowheads="1"/>
            </p:cNvSpPr>
            <p:nvPr/>
          </p:nvSpPr>
          <p:spPr bwMode="auto">
            <a:xfrm>
              <a:off x="8536322" y="4686180"/>
              <a:ext cx="362419" cy="3624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54">
              <a:extLst>
                <a:ext uri="{FF2B5EF4-FFF2-40B4-BE49-F238E27FC236}">
                  <a16:creationId xmlns:a16="http://schemas.microsoft.com/office/drawing/2014/main" id="{FC9ED558-80C6-4A37-9EA6-BCCF6738895F}"/>
                </a:ext>
              </a:extLst>
            </p:cNvPr>
            <p:cNvSpPr>
              <a:spLocks/>
            </p:cNvSpPr>
            <p:nvPr/>
          </p:nvSpPr>
          <p:spPr bwMode="auto">
            <a:xfrm>
              <a:off x="8602929" y="4780213"/>
              <a:ext cx="215492" cy="176312"/>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155">
              <a:extLst>
                <a:ext uri="{FF2B5EF4-FFF2-40B4-BE49-F238E27FC236}">
                  <a16:creationId xmlns:a16="http://schemas.microsoft.com/office/drawing/2014/main" id="{E53A4D15-BD3D-4CA2-8B7E-7B377288A12D}"/>
                </a:ext>
              </a:extLst>
            </p:cNvPr>
            <p:cNvSpPr>
              <a:spLocks/>
            </p:cNvSpPr>
            <p:nvPr/>
          </p:nvSpPr>
          <p:spPr bwMode="auto">
            <a:xfrm>
              <a:off x="8883069" y="4884041"/>
              <a:ext cx="115582" cy="172394"/>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156">
              <a:extLst>
                <a:ext uri="{FF2B5EF4-FFF2-40B4-BE49-F238E27FC236}">
                  <a16:creationId xmlns:a16="http://schemas.microsoft.com/office/drawing/2014/main" id="{22BECBE1-6FBD-4887-9474-C7EDF9B4413E}"/>
                </a:ext>
              </a:extLst>
            </p:cNvPr>
            <p:cNvSpPr>
              <a:spLocks/>
            </p:cNvSpPr>
            <p:nvPr/>
          </p:nvSpPr>
          <p:spPr bwMode="auto">
            <a:xfrm>
              <a:off x="8432494" y="4680303"/>
              <a:ext cx="115582" cy="174353"/>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57">
              <a:extLst>
                <a:ext uri="{FF2B5EF4-FFF2-40B4-BE49-F238E27FC236}">
                  <a16:creationId xmlns:a16="http://schemas.microsoft.com/office/drawing/2014/main" id="{A9C6A3BE-502D-4051-8A54-8D99BAB3DBDD}"/>
                </a:ext>
              </a:extLst>
            </p:cNvPr>
            <p:cNvSpPr>
              <a:spLocks/>
            </p:cNvSpPr>
            <p:nvPr/>
          </p:nvSpPr>
          <p:spPr bwMode="auto">
            <a:xfrm>
              <a:off x="8526527" y="5036844"/>
              <a:ext cx="174353" cy="113623"/>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58">
              <a:extLst>
                <a:ext uri="{FF2B5EF4-FFF2-40B4-BE49-F238E27FC236}">
                  <a16:creationId xmlns:a16="http://schemas.microsoft.com/office/drawing/2014/main" id="{1F61498C-DC27-4F65-9990-1013B46B99B8}"/>
                </a:ext>
              </a:extLst>
            </p:cNvPr>
            <p:cNvSpPr>
              <a:spLocks/>
            </p:cNvSpPr>
            <p:nvPr/>
          </p:nvSpPr>
          <p:spPr bwMode="auto">
            <a:xfrm>
              <a:off x="8432494" y="4884041"/>
              <a:ext cx="115582" cy="172394"/>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59">
              <a:extLst>
                <a:ext uri="{FF2B5EF4-FFF2-40B4-BE49-F238E27FC236}">
                  <a16:creationId xmlns:a16="http://schemas.microsoft.com/office/drawing/2014/main" id="{D3D94084-1984-45C8-A3A9-491826FC48E2}"/>
                </a:ext>
              </a:extLst>
            </p:cNvPr>
            <p:cNvSpPr>
              <a:spLocks/>
            </p:cNvSpPr>
            <p:nvPr/>
          </p:nvSpPr>
          <p:spPr bwMode="auto">
            <a:xfrm>
              <a:off x="8883069" y="4680303"/>
              <a:ext cx="115582" cy="174353"/>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160">
              <a:extLst>
                <a:ext uri="{FF2B5EF4-FFF2-40B4-BE49-F238E27FC236}">
                  <a16:creationId xmlns:a16="http://schemas.microsoft.com/office/drawing/2014/main" id="{77D9704D-1887-4462-AD19-378B49172CA1}"/>
                </a:ext>
              </a:extLst>
            </p:cNvPr>
            <p:cNvSpPr>
              <a:spLocks/>
            </p:cNvSpPr>
            <p:nvPr/>
          </p:nvSpPr>
          <p:spPr bwMode="auto">
            <a:xfrm>
              <a:off x="8730265" y="5036844"/>
              <a:ext cx="174353" cy="113623"/>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161">
              <a:extLst>
                <a:ext uri="{FF2B5EF4-FFF2-40B4-BE49-F238E27FC236}">
                  <a16:creationId xmlns:a16="http://schemas.microsoft.com/office/drawing/2014/main" id="{69043CC1-0185-43C3-A47D-B3E5267A347E}"/>
                </a:ext>
              </a:extLst>
            </p:cNvPr>
            <p:cNvSpPr>
              <a:spLocks/>
            </p:cNvSpPr>
            <p:nvPr/>
          </p:nvSpPr>
          <p:spPr bwMode="auto">
            <a:xfrm>
              <a:off x="8730265" y="4590188"/>
              <a:ext cx="174353" cy="111664"/>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162">
              <a:extLst>
                <a:ext uri="{FF2B5EF4-FFF2-40B4-BE49-F238E27FC236}">
                  <a16:creationId xmlns:a16="http://schemas.microsoft.com/office/drawing/2014/main" id="{19CA57F2-1011-496F-98E2-E558A37446B6}"/>
                </a:ext>
              </a:extLst>
            </p:cNvPr>
            <p:cNvSpPr>
              <a:spLocks/>
            </p:cNvSpPr>
            <p:nvPr/>
          </p:nvSpPr>
          <p:spPr bwMode="auto">
            <a:xfrm>
              <a:off x="8526527" y="4590188"/>
              <a:ext cx="174353" cy="111664"/>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722935F-3049-4EC9-A5B7-060792E34904}"/>
              </a:ext>
              <a:ext uri="{C183D7F6-B498-43B3-948B-1728B52AA6E4}">
                <adec:decorative xmlns:adec="http://schemas.microsoft.com/office/drawing/2017/decorative" val="1"/>
              </a:ext>
            </a:extLst>
          </p:cNvPr>
          <p:cNvGrpSpPr/>
          <p:nvPr/>
        </p:nvGrpSpPr>
        <p:grpSpPr>
          <a:xfrm>
            <a:off x="8078459" y="3683710"/>
            <a:ext cx="565746" cy="474065"/>
            <a:chOff x="8432699" y="3683710"/>
            <a:chExt cx="565746" cy="474065"/>
          </a:xfrm>
        </p:grpSpPr>
        <p:sp>
          <p:nvSpPr>
            <p:cNvPr id="69" name="Freeform 29">
              <a:extLst>
                <a:ext uri="{FF2B5EF4-FFF2-40B4-BE49-F238E27FC236}">
                  <a16:creationId xmlns:a16="http://schemas.microsoft.com/office/drawing/2014/main" id="{34860BBC-6F8E-4501-8ADD-C975DAA0D170}"/>
                </a:ext>
              </a:extLst>
            </p:cNvPr>
            <p:cNvSpPr>
              <a:spLocks noEditPoints="1"/>
            </p:cNvSpPr>
            <p:nvPr/>
          </p:nvSpPr>
          <p:spPr bwMode="auto">
            <a:xfrm flipH="1" flipV="1">
              <a:off x="8573765" y="3725506"/>
              <a:ext cx="382716" cy="381183"/>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30">
              <a:extLst>
                <a:ext uri="{FF2B5EF4-FFF2-40B4-BE49-F238E27FC236}">
                  <a16:creationId xmlns:a16="http://schemas.microsoft.com/office/drawing/2014/main" id="{D128E0D6-19A6-401D-94A7-6B40EB3AC088}"/>
                </a:ext>
              </a:extLst>
            </p:cNvPr>
            <p:cNvSpPr>
              <a:spLocks/>
            </p:cNvSpPr>
            <p:nvPr/>
          </p:nvSpPr>
          <p:spPr bwMode="auto">
            <a:xfrm flipH="1" flipV="1">
              <a:off x="8738266" y="3683710"/>
              <a:ext cx="95679" cy="95296"/>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31">
              <a:extLst>
                <a:ext uri="{FF2B5EF4-FFF2-40B4-BE49-F238E27FC236}">
                  <a16:creationId xmlns:a16="http://schemas.microsoft.com/office/drawing/2014/main" id="{89227EC2-DE13-4DED-ACBD-77ECE5AEA408}"/>
                </a:ext>
              </a:extLst>
            </p:cNvPr>
            <p:cNvSpPr>
              <a:spLocks/>
            </p:cNvSpPr>
            <p:nvPr/>
          </p:nvSpPr>
          <p:spPr bwMode="auto">
            <a:xfrm flipH="1" flipV="1">
              <a:off x="8901088" y="3847552"/>
              <a:ext cx="97357" cy="95296"/>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person" descr="person">
              <a:extLst>
                <a:ext uri="{FF2B5EF4-FFF2-40B4-BE49-F238E27FC236}">
                  <a16:creationId xmlns:a16="http://schemas.microsoft.com/office/drawing/2014/main" id="{6C2F8B84-D742-45DB-9973-0B1DCEB5648F}"/>
                </a:ext>
              </a:extLst>
            </p:cNvPr>
            <p:cNvGrpSpPr/>
            <p:nvPr/>
          </p:nvGrpSpPr>
          <p:grpSpPr>
            <a:xfrm>
              <a:off x="8432699" y="3797366"/>
              <a:ext cx="299016" cy="360409"/>
              <a:chOff x="5517881" y="3368932"/>
              <a:chExt cx="233375" cy="282416"/>
            </a:xfrm>
          </p:grpSpPr>
          <p:sp>
            <p:nvSpPr>
              <p:cNvPr id="66" name="Freeform: Shape 65">
                <a:extLst>
                  <a:ext uri="{FF2B5EF4-FFF2-40B4-BE49-F238E27FC236}">
                    <a16:creationId xmlns:a16="http://schemas.microsoft.com/office/drawing/2014/main" id="{6D712AA6-F4E8-4ECE-AD82-194D4D2FE39D}"/>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969460C-6F6E-4E32-80EE-00891E1C2837}"/>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9">
            <a:extLst>
              <a:ext uri="{FF2B5EF4-FFF2-40B4-BE49-F238E27FC236}">
                <a16:creationId xmlns:a16="http://schemas.microsoft.com/office/drawing/2014/main" id="{2782290A-6706-4476-A295-EDB5E0AF4FC4}"/>
              </a:ext>
              <a:ext uri="{C183D7F6-B498-43B3-948B-1728B52AA6E4}">
                <adec:decorative xmlns:adec="http://schemas.microsoft.com/office/drawing/2017/decorative" val="1"/>
              </a:ext>
            </a:extLst>
          </p:cNvPr>
          <p:cNvGrpSpPr>
            <a:grpSpLocks noChangeAspect="1"/>
          </p:cNvGrpSpPr>
          <p:nvPr/>
        </p:nvGrpSpPr>
        <p:grpSpPr bwMode="auto">
          <a:xfrm>
            <a:off x="8069263" y="1696625"/>
            <a:ext cx="584139" cy="570394"/>
            <a:chOff x="4783" y="1692"/>
            <a:chExt cx="340" cy="332"/>
          </a:xfrm>
        </p:grpSpPr>
        <p:sp>
          <p:nvSpPr>
            <p:cNvPr id="74" name="Freeform 10">
              <a:extLst>
                <a:ext uri="{FF2B5EF4-FFF2-40B4-BE49-F238E27FC236}">
                  <a16:creationId xmlns:a16="http://schemas.microsoft.com/office/drawing/2014/main" id="{12DB52AE-2C08-4A03-8DBA-EA3485B4B64A}"/>
                </a:ext>
              </a:extLst>
            </p:cNvPr>
            <p:cNvSpPr>
              <a:spLocks/>
            </p:cNvSpPr>
            <p:nvPr/>
          </p:nvSpPr>
          <p:spPr bwMode="auto">
            <a:xfrm>
              <a:off x="4783" y="1692"/>
              <a:ext cx="174" cy="248"/>
            </a:xfrm>
            <a:custGeom>
              <a:avLst/>
              <a:gdLst>
                <a:gd name="T0" fmla="*/ 986 w 4418"/>
                <a:gd name="T1" fmla="*/ 4217 h 6325"/>
                <a:gd name="T2" fmla="*/ 4409 w 4418"/>
                <a:gd name="T3" fmla="*/ 794 h 6325"/>
                <a:gd name="T4" fmla="*/ 4418 w 4418"/>
                <a:gd name="T5" fmla="*/ 794 h 6325"/>
                <a:gd name="T6" fmla="*/ 4418 w 4418"/>
                <a:gd name="T7" fmla="*/ 0 h 6325"/>
                <a:gd name="T8" fmla="*/ 775 w 4418"/>
                <a:gd name="T9" fmla="*/ 2108 h 6325"/>
                <a:gd name="T10" fmla="*/ 775 w 4418"/>
                <a:gd name="T11" fmla="*/ 6325 h 6325"/>
                <a:gd name="T12" fmla="*/ 1443 w 4418"/>
                <a:gd name="T13" fmla="*/ 5937 h 6325"/>
                <a:gd name="T14" fmla="*/ 986 w 4418"/>
                <a:gd name="T15" fmla="*/ 4217 h 6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8" h="6325">
                  <a:moveTo>
                    <a:pt x="986" y="4217"/>
                  </a:moveTo>
                  <a:cubicBezTo>
                    <a:pt x="986" y="2329"/>
                    <a:pt x="2517" y="794"/>
                    <a:pt x="4409" y="794"/>
                  </a:cubicBezTo>
                  <a:lnTo>
                    <a:pt x="4418" y="794"/>
                  </a:lnTo>
                  <a:lnTo>
                    <a:pt x="4418" y="0"/>
                  </a:lnTo>
                  <a:cubicBezTo>
                    <a:pt x="2869" y="0"/>
                    <a:pt x="1549" y="767"/>
                    <a:pt x="775" y="2108"/>
                  </a:cubicBezTo>
                  <a:cubicBezTo>
                    <a:pt x="0" y="3449"/>
                    <a:pt x="0" y="4984"/>
                    <a:pt x="775" y="6325"/>
                  </a:cubicBezTo>
                  <a:lnTo>
                    <a:pt x="1443" y="5937"/>
                  </a:lnTo>
                  <a:cubicBezTo>
                    <a:pt x="1153" y="5434"/>
                    <a:pt x="986" y="4843"/>
                    <a:pt x="986" y="421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1">
              <a:extLst>
                <a:ext uri="{FF2B5EF4-FFF2-40B4-BE49-F238E27FC236}">
                  <a16:creationId xmlns:a16="http://schemas.microsoft.com/office/drawing/2014/main" id="{24E84D52-0991-4FDD-BA39-A5DDEEDE18C0}"/>
                </a:ext>
              </a:extLst>
            </p:cNvPr>
            <p:cNvSpPr>
              <a:spLocks/>
            </p:cNvSpPr>
            <p:nvPr/>
          </p:nvSpPr>
          <p:spPr bwMode="auto">
            <a:xfrm>
              <a:off x="4814" y="1692"/>
              <a:ext cx="309" cy="332"/>
            </a:xfrm>
            <a:custGeom>
              <a:avLst/>
              <a:gdLst>
                <a:gd name="T0" fmla="*/ 3638 w 7840"/>
                <a:gd name="T1" fmla="*/ 0 h 8437"/>
                <a:gd name="T2" fmla="*/ 3638 w 7840"/>
                <a:gd name="T3" fmla="*/ 793 h 8437"/>
                <a:gd name="T4" fmla="*/ 7056 w 7840"/>
                <a:gd name="T5" fmla="*/ 4223 h 8437"/>
                <a:gd name="T6" fmla="*/ 3629 w 7840"/>
                <a:gd name="T7" fmla="*/ 7653 h 8437"/>
                <a:gd name="T8" fmla="*/ 669 w 7840"/>
                <a:gd name="T9" fmla="*/ 5942 h 8437"/>
                <a:gd name="T10" fmla="*/ 0 w 7840"/>
                <a:gd name="T11" fmla="*/ 6330 h 8437"/>
                <a:gd name="T12" fmla="*/ 3638 w 7840"/>
                <a:gd name="T13" fmla="*/ 8437 h 8437"/>
                <a:gd name="T14" fmla="*/ 7840 w 7840"/>
                <a:gd name="T15" fmla="*/ 4223 h 8437"/>
                <a:gd name="T16" fmla="*/ 3638 w 7840"/>
                <a:gd name="T17" fmla="*/ 0 h 8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40" h="8437">
                  <a:moveTo>
                    <a:pt x="3638" y="0"/>
                  </a:moveTo>
                  <a:lnTo>
                    <a:pt x="3638" y="793"/>
                  </a:lnTo>
                  <a:cubicBezTo>
                    <a:pt x="5523" y="793"/>
                    <a:pt x="7056" y="2327"/>
                    <a:pt x="7056" y="4223"/>
                  </a:cubicBezTo>
                  <a:cubicBezTo>
                    <a:pt x="7056" y="6119"/>
                    <a:pt x="5523" y="7653"/>
                    <a:pt x="3629" y="7653"/>
                  </a:cubicBezTo>
                  <a:cubicBezTo>
                    <a:pt x="2361" y="7653"/>
                    <a:pt x="1259" y="6965"/>
                    <a:pt x="669" y="5942"/>
                  </a:cubicBezTo>
                  <a:lnTo>
                    <a:pt x="0" y="6330"/>
                  </a:lnTo>
                  <a:cubicBezTo>
                    <a:pt x="766" y="7670"/>
                    <a:pt x="2087" y="8437"/>
                    <a:pt x="3638" y="8437"/>
                  </a:cubicBezTo>
                  <a:cubicBezTo>
                    <a:pt x="5963" y="8437"/>
                    <a:pt x="7840" y="6551"/>
                    <a:pt x="7840" y="4223"/>
                  </a:cubicBezTo>
                  <a:cubicBezTo>
                    <a:pt x="7840" y="1887"/>
                    <a:pt x="5955" y="0"/>
                    <a:pt x="3638"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8FA56785-3AC4-428C-8F98-1F92943AEC72}"/>
                </a:ext>
              </a:extLst>
            </p:cNvPr>
            <p:cNvSpPr>
              <a:spLocks noEditPoints="1"/>
            </p:cNvSpPr>
            <p:nvPr/>
          </p:nvSpPr>
          <p:spPr bwMode="auto">
            <a:xfrm>
              <a:off x="4916" y="1778"/>
              <a:ext cx="82" cy="159"/>
            </a:xfrm>
            <a:custGeom>
              <a:avLst/>
              <a:gdLst>
                <a:gd name="T0" fmla="*/ 1522 w 2103"/>
                <a:gd name="T1" fmla="*/ 2721 h 4037"/>
                <a:gd name="T2" fmla="*/ 1205 w 2103"/>
                <a:gd name="T3" fmla="*/ 2368 h 4037"/>
                <a:gd name="T4" fmla="*/ 1205 w 2103"/>
                <a:gd name="T5" fmla="*/ 3030 h 4037"/>
                <a:gd name="T6" fmla="*/ 1522 w 2103"/>
                <a:gd name="T7" fmla="*/ 2721 h 4037"/>
                <a:gd name="T8" fmla="*/ 889 w 2103"/>
                <a:gd name="T9" fmla="*/ 1625 h 4037"/>
                <a:gd name="T10" fmla="*/ 889 w 2103"/>
                <a:gd name="T11" fmla="*/ 927 h 4037"/>
                <a:gd name="T12" fmla="*/ 581 w 2103"/>
                <a:gd name="T13" fmla="*/ 1246 h 4037"/>
                <a:gd name="T14" fmla="*/ 889 w 2103"/>
                <a:gd name="T15" fmla="*/ 1625 h 4037"/>
                <a:gd name="T16" fmla="*/ 2103 w 2103"/>
                <a:gd name="T17" fmla="*/ 2694 h 4037"/>
                <a:gd name="T18" fmla="*/ 1874 w 2103"/>
                <a:gd name="T19" fmla="*/ 3286 h 4037"/>
                <a:gd name="T20" fmla="*/ 1205 w 2103"/>
                <a:gd name="T21" fmla="*/ 3560 h 4037"/>
                <a:gd name="T22" fmla="*/ 1205 w 2103"/>
                <a:gd name="T23" fmla="*/ 4037 h 4037"/>
                <a:gd name="T24" fmla="*/ 889 w 2103"/>
                <a:gd name="T25" fmla="*/ 4037 h 4037"/>
                <a:gd name="T26" fmla="*/ 889 w 2103"/>
                <a:gd name="T27" fmla="*/ 3569 h 4037"/>
                <a:gd name="T28" fmla="*/ 61 w 2103"/>
                <a:gd name="T29" fmla="*/ 3366 h 4037"/>
                <a:gd name="T30" fmla="*/ 61 w 2103"/>
                <a:gd name="T31" fmla="*/ 2756 h 4037"/>
                <a:gd name="T32" fmla="*/ 440 w 2103"/>
                <a:gd name="T33" fmla="*/ 2942 h 4037"/>
                <a:gd name="T34" fmla="*/ 889 w 2103"/>
                <a:gd name="T35" fmla="*/ 3048 h 4037"/>
                <a:gd name="T36" fmla="*/ 889 w 2103"/>
                <a:gd name="T37" fmla="*/ 2244 h 4037"/>
                <a:gd name="T38" fmla="*/ 202 w 2103"/>
                <a:gd name="T39" fmla="*/ 1846 h 4037"/>
                <a:gd name="T40" fmla="*/ 0 w 2103"/>
                <a:gd name="T41" fmla="*/ 1281 h 4037"/>
                <a:gd name="T42" fmla="*/ 246 w 2103"/>
                <a:gd name="T43" fmla="*/ 689 h 4037"/>
                <a:gd name="T44" fmla="*/ 889 w 2103"/>
                <a:gd name="T45" fmla="*/ 406 h 4037"/>
                <a:gd name="T46" fmla="*/ 889 w 2103"/>
                <a:gd name="T47" fmla="*/ 0 h 4037"/>
                <a:gd name="T48" fmla="*/ 1205 w 2103"/>
                <a:gd name="T49" fmla="*/ 0 h 4037"/>
                <a:gd name="T50" fmla="*/ 1205 w 2103"/>
                <a:gd name="T51" fmla="*/ 397 h 4037"/>
                <a:gd name="T52" fmla="*/ 1892 w 2103"/>
                <a:gd name="T53" fmla="*/ 548 h 4037"/>
                <a:gd name="T54" fmla="*/ 1892 w 2103"/>
                <a:gd name="T55" fmla="*/ 1148 h 4037"/>
                <a:gd name="T56" fmla="*/ 1205 w 2103"/>
                <a:gd name="T57" fmla="*/ 919 h 4037"/>
                <a:gd name="T58" fmla="*/ 1205 w 2103"/>
                <a:gd name="T59" fmla="*/ 1749 h 4037"/>
                <a:gd name="T60" fmla="*/ 1892 w 2103"/>
                <a:gd name="T61" fmla="*/ 2147 h 4037"/>
                <a:gd name="T62" fmla="*/ 2103 w 2103"/>
                <a:gd name="T63" fmla="*/ 2694 h 4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3" h="4037">
                  <a:moveTo>
                    <a:pt x="1522" y="2721"/>
                  </a:moveTo>
                  <a:cubicBezTo>
                    <a:pt x="1522" y="2580"/>
                    <a:pt x="1417" y="2465"/>
                    <a:pt x="1205" y="2368"/>
                  </a:cubicBezTo>
                  <a:lnTo>
                    <a:pt x="1205" y="3030"/>
                  </a:lnTo>
                  <a:cubicBezTo>
                    <a:pt x="1417" y="3004"/>
                    <a:pt x="1522" y="2898"/>
                    <a:pt x="1522" y="2721"/>
                  </a:cubicBezTo>
                  <a:close/>
                  <a:moveTo>
                    <a:pt x="889" y="1625"/>
                  </a:moveTo>
                  <a:lnTo>
                    <a:pt x="889" y="927"/>
                  </a:lnTo>
                  <a:cubicBezTo>
                    <a:pt x="686" y="963"/>
                    <a:pt x="581" y="1069"/>
                    <a:pt x="581" y="1246"/>
                  </a:cubicBezTo>
                  <a:cubicBezTo>
                    <a:pt x="581" y="1405"/>
                    <a:pt x="686" y="1528"/>
                    <a:pt x="889" y="1625"/>
                  </a:cubicBezTo>
                  <a:close/>
                  <a:moveTo>
                    <a:pt x="2103" y="2694"/>
                  </a:moveTo>
                  <a:cubicBezTo>
                    <a:pt x="2103" y="2942"/>
                    <a:pt x="2024" y="3136"/>
                    <a:pt x="1874" y="3286"/>
                  </a:cubicBezTo>
                  <a:cubicBezTo>
                    <a:pt x="1725" y="3437"/>
                    <a:pt x="1496" y="3525"/>
                    <a:pt x="1205" y="3560"/>
                  </a:cubicBezTo>
                  <a:lnTo>
                    <a:pt x="1205" y="4037"/>
                  </a:lnTo>
                  <a:lnTo>
                    <a:pt x="889" y="4037"/>
                  </a:lnTo>
                  <a:lnTo>
                    <a:pt x="889" y="3569"/>
                  </a:lnTo>
                  <a:cubicBezTo>
                    <a:pt x="589" y="3569"/>
                    <a:pt x="308" y="3498"/>
                    <a:pt x="61" y="3366"/>
                  </a:cubicBezTo>
                  <a:lnTo>
                    <a:pt x="61" y="2756"/>
                  </a:lnTo>
                  <a:cubicBezTo>
                    <a:pt x="141" y="2818"/>
                    <a:pt x="264" y="2880"/>
                    <a:pt x="440" y="2942"/>
                  </a:cubicBezTo>
                  <a:cubicBezTo>
                    <a:pt x="616" y="3004"/>
                    <a:pt x="765" y="3039"/>
                    <a:pt x="889" y="3048"/>
                  </a:cubicBezTo>
                  <a:lnTo>
                    <a:pt x="889" y="2244"/>
                  </a:lnTo>
                  <a:cubicBezTo>
                    <a:pt x="563" y="2120"/>
                    <a:pt x="334" y="1988"/>
                    <a:pt x="202" y="1846"/>
                  </a:cubicBezTo>
                  <a:cubicBezTo>
                    <a:pt x="70" y="1705"/>
                    <a:pt x="0" y="1519"/>
                    <a:pt x="0" y="1281"/>
                  </a:cubicBezTo>
                  <a:cubicBezTo>
                    <a:pt x="0" y="1051"/>
                    <a:pt x="79" y="848"/>
                    <a:pt x="246" y="689"/>
                  </a:cubicBezTo>
                  <a:cubicBezTo>
                    <a:pt x="413" y="530"/>
                    <a:pt x="625" y="433"/>
                    <a:pt x="889" y="406"/>
                  </a:cubicBezTo>
                  <a:lnTo>
                    <a:pt x="889" y="0"/>
                  </a:lnTo>
                  <a:lnTo>
                    <a:pt x="1205" y="0"/>
                  </a:lnTo>
                  <a:lnTo>
                    <a:pt x="1205" y="397"/>
                  </a:lnTo>
                  <a:cubicBezTo>
                    <a:pt x="1513" y="415"/>
                    <a:pt x="1742" y="459"/>
                    <a:pt x="1892" y="548"/>
                  </a:cubicBezTo>
                  <a:lnTo>
                    <a:pt x="1892" y="1148"/>
                  </a:lnTo>
                  <a:cubicBezTo>
                    <a:pt x="1689" y="1025"/>
                    <a:pt x="1461" y="945"/>
                    <a:pt x="1205" y="919"/>
                  </a:cubicBezTo>
                  <a:lnTo>
                    <a:pt x="1205" y="1749"/>
                  </a:lnTo>
                  <a:cubicBezTo>
                    <a:pt x="1531" y="1864"/>
                    <a:pt x="1760" y="1997"/>
                    <a:pt x="1892" y="2147"/>
                  </a:cubicBezTo>
                  <a:cubicBezTo>
                    <a:pt x="2041" y="2297"/>
                    <a:pt x="2103" y="2474"/>
                    <a:pt x="2103" y="269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8" name="Group 16">
            <a:extLst>
              <a:ext uri="{FF2B5EF4-FFF2-40B4-BE49-F238E27FC236}">
                <a16:creationId xmlns:a16="http://schemas.microsoft.com/office/drawing/2014/main" id="{7DCEE27F-7B35-47F2-801B-D3082F729998}"/>
              </a:ext>
              <a:ext uri="{C183D7F6-B498-43B3-948B-1728B52AA6E4}">
                <adec:decorative xmlns:adec="http://schemas.microsoft.com/office/drawing/2017/decorative" val="1"/>
              </a:ext>
            </a:extLst>
          </p:cNvPr>
          <p:cNvGrpSpPr>
            <a:grpSpLocks noChangeAspect="1"/>
          </p:cNvGrpSpPr>
          <p:nvPr/>
        </p:nvGrpSpPr>
        <p:grpSpPr bwMode="auto">
          <a:xfrm>
            <a:off x="8078239" y="2642420"/>
            <a:ext cx="566158" cy="566158"/>
            <a:chOff x="4721" y="2111"/>
            <a:chExt cx="374" cy="374"/>
          </a:xfrm>
        </p:grpSpPr>
        <p:sp>
          <p:nvSpPr>
            <p:cNvPr id="79" name="Rectangle 17">
              <a:extLst>
                <a:ext uri="{FF2B5EF4-FFF2-40B4-BE49-F238E27FC236}">
                  <a16:creationId xmlns:a16="http://schemas.microsoft.com/office/drawing/2014/main" id="{B93D7211-B327-4981-9048-2C274880AFAA}"/>
                </a:ext>
              </a:extLst>
            </p:cNvPr>
            <p:cNvSpPr>
              <a:spLocks noChangeArrowheads="1"/>
            </p:cNvSpPr>
            <p:nvPr/>
          </p:nvSpPr>
          <p:spPr bwMode="auto">
            <a:xfrm>
              <a:off x="4721" y="2450"/>
              <a:ext cx="374"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8">
              <a:extLst>
                <a:ext uri="{FF2B5EF4-FFF2-40B4-BE49-F238E27FC236}">
                  <a16:creationId xmlns:a16="http://schemas.microsoft.com/office/drawing/2014/main" id="{ABFF3DCE-8337-4284-97FC-71C1DE274387}"/>
                </a:ext>
              </a:extLst>
            </p:cNvPr>
            <p:cNvSpPr>
              <a:spLocks noChangeArrowheads="1"/>
            </p:cNvSpPr>
            <p:nvPr/>
          </p:nvSpPr>
          <p:spPr bwMode="auto">
            <a:xfrm>
              <a:off x="4891" y="2111"/>
              <a:ext cx="35" cy="25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9">
              <a:extLst>
                <a:ext uri="{FF2B5EF4-FFF2-40B4-BE49-F238E27FC236}">
                  <a16:creationId xmlns:a16="http://schemas.microsoft.com/office/drawing/2014/main" id="{74A6AE53-0740-485B-8A6A-23116E293372}"/>
                </a:ext>
              </a:extLst>
            </p:cNvPr>
            <p:cNvSpPr>
              <a:spLocks/>
            </p:cNvSpPr>
            <p:nvPr/>
          </p:nvSpPr>
          <p:spPr bwMode="auto">
            <a:xfrm>
              <a:off x="4891" y="2111"/>
              <a:ext cx="35" cy="257"/>
            </a:xfrm>
            <a:custGeom>
              <a:avLst/>
              <a:gdLst>
                <a:gd name="T0" fmla="*/ 35 w 35"/>
                <a:gd name="T1" fmla="*/ 0 h 257"/>
                <a:gd name="T2" fmla="*/ 35 w 35"/>
                <a:gd name="T3" fmla="*/ 257 h 257"/>
                <a:gd name="T4" fmla="*/ 0 w 35"/>
                <a:gd name="T5" fmla="*/ 257 h 257"/>
                <a:gd name="T6" fmla="*/ 0 w 35"/>
                <a:gd name="T7" fmla="*/ 0 h 257"/>
              </a:gdLst>
              <a:ahLst/>
              <a:cxnLst>
                <a:cxn ang="0">
                  <a:pos x="T0" y="T1"/>
                </a:cxn>
                <a:cxn ang="0">
                  <a:pos x="T2" y="T3"/>
                </a:cxn>
                <a:cxn ang="0">
                  <a:pos x="T4" y="T5"/>
                </a:cxn>
                <a:cxn ang="0">
                  <a:pos x="T6" y="T7"/>
                </a:cxn>
              </a:cxnLst>
              <a:rect l="0" t="0" r="r" b="b"/>
              <a:pathLst>
                <a:path w="35" h="257">
                  <a:moveTo>
                    <a:pt x="35" y="0"/>
                  </a:moveTo>
                  <a:lnTo>
                    <a:pt x="35" y="257"/>
                  </a:lnTo>
                  <a:lnTo>
                    <a:pt x="0" y="25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20">
              <a:extLst>
                <a:ext uri="{FF2B5EF4-FFF2-40B4-BE49-F238E27FC236}">
                  <a16:creationId xmlns:a16="http://schemas.microsoft.com/office/drawing/2014/main" id="{1E8872A4-D437-4310-81D6-A8532CB09CE0}"/>
                </a:ext>
              </a:extLst>
            </p:cNvPr>
            <p:cNvSpPr>
              <a:spLocks/>
            </p:cNvSpPr>
            <p:nvPr/>
          </p:nvSpPr>
          <p:spPr bwMode="auto">
            <a:xfrm>
              <a:off x="4827" y="2309"/>
              <a:ext cx="106" cy="106"/>
            </a:xfrm>
            <a:custGeom>
              <a:avLst/>
              <a:gdLst>
                <a:gd name="T0" fmla="*/ 106 w 106"/>
                <a:gd name="T1" fmla="*/ 81 h 106"/>
                <a:gd name="T2" fmla="*/ 81 w 106"/>
                <a:gd name="T3" fmla="*/ 106 h 106"/>
                <a:gd name="T4" fmla="*/ 0 w 106"/>
                <a:gd name="T5" fmla="*/ 25 h 106"/>
                <a:gd name="T6" fmla="*/ 24 w 106"/>
                <a:gd name="T7" fmla="*/ 0 h 106"/>
                <a:gd name="T8" fmla="*/ 106 w 106"/>
                <a:gd name="T9" fmla="*/ 81 h 106"/>
              </a:gdLst>
              <a:ahLst/>
              <a:cxnLst>
                <a:cxn ang="0">
                  <a:pos x="T0" y="T1"/>
                </a:cxn>
                <a:cxn ang="0">
                  <a:pos x="T2" y="T3"/>
                </a:cxn>
                <a:cxn ang="0">
                  <a:pos x="T4" y="T5"/>
                </a:cxn>
                <a:cxn ang="0">
                  <a:pos x="T6" y="T7"/>
                </a:cxn>
                <a:cxn ang="0">
                  <a:pos x="T8" y="T9"/>
                </a:cxn>
              </a:cxnLst>
              <a:rect l="0" t="0" r="r" b="b"/>
              <a:pathLst>
                <a:path w="106" h="106">
                  <a:moveTo>
                    <a:pt x="106" y="81"/>
                  </a:moveTo>
                  <a:lnTo>
                    <a:pt x="81" y="106"/>
                  </a:lnTo>
                  <a:lnTo>
                    <a:pt x="0" y="25"/>
                  </a:lnTo>
                  <a:lnTo>
                    <a:pt x="24" y="0"/>
                  </a:lnTo>
                  <a:lnTo>
                    <a:pt x="106" y="8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21">
              <a:extLst>
                <a:ext uri="{FF2B5EF4-FFF2-40B4-BE49-F238E27FC236}">
                  <a16:creationId xmlns:a16="http://schemas.microsoft.com/office/drawing/2014/main" id="{A18A91FB-EA97-4186-B124-F5CC09852FE0}"/>
                </a:ext>
              </a:extLst>
            </p:cNvPr>
            <p:cNvSpPr>
              <a:spLocks/>
            </p:cNvSpPr>
            <p:nvPr/>
          </p:nvSpPr>
          <p:spPr bwMode="auto">
            <a:xfrm>
              <a:off x="4883" y="2309"/>
              <a:ext cx="107" cy="106"/>
            </a:xfrm>
            <a:custGeom>
              <a:avLst/>
              <a:gdLst>
                <a:gd name="T0" fmla="*/ 25 w 107"/>
                <a:gd name="T1" fmla="*/ 106 h 106"/>
                <a:gd name="T2" fmla="*/ 0 w 107"/>
                <a:gd name="T3" fmla="*/ 81 h 106"/>
                <a:gd name="T4" fmla="*/ 82 w 107"/>
                <a:gd name="T5" fmla="*/ 0 h 106"/>
                <a:gd name="T6" fmla="*/ 107 w 107"/>
                <a:gd name="T7" fmla="*/ 24 h 106"/>
                <a:gd name="T8" fmla="*/ 25 w 107"/>
                <a:gd name="T9" fmla="*/ 106 h 106"/>
              </a:gdLst>
              <a:ahLst/>
              <a:cxnLst>
                <a:cxn ang="0">
                  <a:pos x="T0" y="T1"/>
                </a:cxn>
                <a:cxn ang="0">
                  <a:pos x="T2" y="T3"/>
                </a:cxn>
                <a:cxn ang="0">
                  <a:pos x="T4" y="T5"/>
                </a:cxn>
                <a:cxn ang="0">
                  <a:pos x="T6" y="T7"/>
                </a:cxn>
                <a:cxn ang="0">
                  <a:pos x="T8" y="T9"/>
                </a:cxn>
              </a:cxnLst>
              <a:rect l="0" t="0" r="r" b="b"/>
              <a:pathLst>
                <a:path w="107" h="106">
                  <a:moveTo>
                    <a:pt x="25" y="106"/>
                  </a:moveTo>
                  <a:lnTo>
                    <a:pt x="0" y="81"/>
                  </a:lnTo>
                  <a:lnTo>
                    <a:pt x="82" y="0"/>
                  </a:lnTo>
                  <a:lnTo>
                    <a:pt x="107" y="24"/>
                  </a:lnTo>
                  <a:lnTo>
                    <a:pt x="25" y="10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0410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1+#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500" fill="hold"/>
                                        <p:tgtEl>
                                          <p:spTgt spid="78"/>
                                        </p:tgtEl>
                                        <p:attrNameLst>
                                          <p:attrName>ppt_x</p:attrName>
                                        </p:attrNameLst>
                                      </p:cBhvr>
                                      <p:tavLst>
                                        <p:tav tm="0">
                                          <p:val>
                                            <p:strVal val="1+#ppt_w/2"/>
                                          </p:val>
                                        </p:tav>
                                        <p:tav tm="100000">
                                          <p:val>
                                            <p:strVal val="#ppt_x"/>
                                          </p:val>
                                        </p:tav>
                                      </p:tavLst>
                                    </p:anim>
                                    <p:anim calcmode="lin" valueType="num">
                                      <p:cBhvr additive="base">
                                        <p:cTn id="17" dur="500" fill="hold"/>
                                        <p:tgtEl>
                                          <p:spTgt spid="7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1+#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1+#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88"/>
                                        </p:tgtEl>
                                        <p:attrNameLst>
                                          <p:attrName>style.visibility</p:attrName>
                                        </p:attrNameLst>
                                      </p:cBhvr>
                                      <p:to>
                                        <p:strVal val="visible"/>
                                      </p:to>
                                    </p:set>
                                    <p:anim calcmode="lin" valueType="num">
                                      <p:cBhvr additive="base">
                                        <p:cTn id="34" dur="500" fill="hold"/>
                                        <p:tgtEl>
                                          <p:spTgt spid="88"/>
                                        </p:tgtEl>
                                        <p:attrNameLst>
                                          <p:attrName>ppt_x</p:attrName>
                                        </p:attrNameLst>
                                      </p:cBhvr>
                                      <p:tavLst>
                                        <p:tav tm="0">
                                          <p:val>
                                            <p:strVal val="1+#ppt_w/2"/>
                                          </p:val>
                                        </p:tav>
                                        <p:tav tm="100000">
                                          <p:val>
                                            <p:strVal val="#ppt_x"/>
                                          </p:val>
                                        </p:tav>
                                      </p:tavLst>
                                    </p:anim>
                                    <p:anim calcmode="lin" valueType="num">
                                      <p:cBhvr additive="base">
                                        <p:cTn id="35" dur="500" fill="hold"/>
                                        <p:tgtEl>
                                          <p:spTgt spid="8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1+#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1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82">
            <a:extLst>
              <a:ext uri="{FF2B5EF4-FFF2-40B4-BE49-F238E27FC236}">
                <a16:creationId xmlns:a16="http://schemas.microsoft.com/office/drawing/2014/main" id="{1CFF4907-4A05-4096-9240-03D63BA46346}"/>
              </a:ext>
            </a:extLst>
          </p:cNvPr>
          <p:cNvSpPr>
            <a:spLocks noGrp="1"/>
          </p:cNvSpPr>
          <p:nvPr>
            <p:ph type="title"/>
          </p:nvPr>
        </p:nvSpPr>
        <p:spPr/>
        <p:txBody>
          <a:bodyPr/>
          <a:lstStyle/>
          <a:p>
            <a:r>
              <a:rPr lang="en-US"/>
              <a:t>Unlock your financial value—</a:t>
            </a:r>
            <a:r>
              <a:rPr lang="en-US">
                <a:solidFill>
                  <a:schemeClr val="tx2"/>
                </a:solidFill>
              </a:rPr>
              <a:t>in the cloud</a:t>
            </a:r>
          </a:p>
        </p:txBody>
      </p:sp>
      <p:sp>
        <p:nvSpPr>
          <p:cNvPr id="29" name="TextBox 28">
            <a:extLst>
              <a:ext uri="{FF2B5EF4-FFF2-40B4-BE49-F238E27FC236}">
                <a16:creationId xmlns:a16="http://schemas.microsoft.com/office/drawing/2014/main" id="{9E892D24-A5D9-40DB-876C-849CF47F4492}"/>
              </a:ext>
            </a:extLst>
          </p:cNvPr>
          <p:cNvSpPr txBox="1"/>
          <p:nvPr/>
        </p:nvSpPr>
        <p:spPr>
          <a:xfrm>
            <a:off x="455995" y="1212355"/>
            <a:ext cx="11713756"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Digital</a:t>
            </a:r>
            <a:r>
              <a:rPr kumimoji="0" lang="fr-FR"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transformation accompanies </a:t>
            </a:r>
            <a:r>
              <a:rPr kumimoji="0" lang="fr-FR" sz="2000" b="0" i="0" u="none" strike="noStrike" kern="1200" cap="none" spc="0" normalizeH="0" baseline="0" noProof="0" err="1">
                <a:ln>
                  <a:noFill/>
                </a:ln>
                <a:solidFill>
                  <a:srgbClr val="0078D3"/>
                </a:solidFill>
                <a:effectLst/>
                <a:uLnTx/>
                <a:uFillTx/>
                <a:latin typeface="Segoe UI" panose="020B0502040204020203" pitchFamily="34" charset="0"/>
                <a:ea typeface="+mn-ea"/>
                <a:cs typeface="+mn-cs"/>
              </a:rPr>
              <a:t>financial</a:t>
            </a:r>
            <a:r>
              <a:rPr kumimoji="0" lang="fr-FR"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transformation </a:t>
            </a:r>
          </a:p>
        </p:txBody>
      </p:sp>
      <p:sp>
        <p:nvSpPr>
          <p:cNvPr id="63" name="TextBox 62">
            <a:extLst>
              <a:ext uri="{FF2B5EF4-FFF2-40B4-BE49-F238E27FC236}">
                <a16:creationId xmlns:a16="http://schemas.microsoft.com/office/drawing/2014/main" id="{9D8AD2E7-4DE3-4485-B584-17B13C1CB72D}"/>
              </a:ext>
            </a:extLst>
          </p:cNvPr>
          <p:cNvSpPr txBox="1"/>
          <p:nvPr/>
        </p:nvSpPr>
        <p:spPr>
          <a:xfrm>
            <a:off x="455613" y="2207756"/>
            <a:ext cx="11534998" cy="369332"/>
          </a:xfrm>
          <a:prstGeom prst="rect">
            <a:avLst/>
          </a:prstGeom>
          <a:noFill/>
        </p:spPr>
        <p:txBody>
          <a:bodyPr wrap="square" lIns="0" rtlCol="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When moving to the cloud, it is important to understand how Azure will impact:</a:t>
            </a:r>
          </a:p>
        </p:txBody>
      </p:sp>
      <p:grpSp>
        <p:nvGrpSpPr>
          <p:cNvPr id="4" name="Group 3">
            <a:extLst>
              <a:ext uri="{FF2B5EF4-FFF2-40B4-BE49-F238E27FC236}">
                <a16:creationId xmlns:a16="http://schemas.microsoft.com/office/drawing/2014/main" id="{750AA19A-1CE5-4603-9203-6DFAF61A6CC4}"/>
              </a:ext>
              <a:ext uri="{C183D7F6-B498-43B3-948B-1728B52AA6E4}">
                <adec:decorative xmlns:adec="http://schemas.microsoft.com/office/drawing/2017/decorative" val="1"/>
              </a:ext>
            </a:extLst>
          </p:cNvPr>
          <p:cNvGrpSpPr/>
          <p:nvPr/>
        </p:nvGrpSpPr>
        <p:grpSpPr>
          <a:xfrm>
            <a:off x="8302625" y="3377217"/>
            <a:ext cx="1343639" cy="1343639"/>
            <a:chOff x="8464626" y="3377217"/>
            <a:chExt cx="1343639" cy="1343639"/>
          </a:xfrm>
        </p:grpSpPr>
        <p:sp>
          <p:nvSpPr>
            <p:cNvPr id="32" name="Oval 31">
              <a:extLst>
                <a:ext uri="{FF2B5EF4-FFF2-40B4-BE49-F238E27FC236}">
                  <a16:creationId xmlns:a16="http://schemas.microsoft.com/office/drawing/2014/main" id="{D3250E09-1A0D-43F3-9386-9BBBE6E05E49}"/>
                </a:ext>
              </a:extLst>
            </p:cNvPr>
            <p:cNvSpPr/>
            <p:nvPr/>
          </p:nvSpPr>
          <p:spPr bwMode="auto">
            <a:xfrm>
              <a:off x="8464626"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modular">
              <a:extLst>
                <a:ext uri="{FF2B5EF4-FFF2-40B4-BE49-F238E27FC236}">
                  <a16:creationId xmlns:a16="http://schemas.microsoft.com/office/drawing/2014/main" id="{9327ED82-0418-40A5-9E14-66CEC0533669}"/>
                </a:ext>
                <a:ext uri="{C183D7F6-B498-43B3-948B-1728B52AA6E4}">
                  <adec:decorative xmlns:adec="http://schemas.microsoft.com/office/drawing/2017/decorative" val="1"/>
                </a:ext>
              </a:extLst>
            </p:cNvPr>
            <p:cNvGrpSpPr>
              <a:grpSpLocks noChangeAspect="1"/>
            </p:cNvGrpSpPr>
            <p:nvPr/>
          </p:nvGrpSpPr>
          <p:grpSpPr bwMode="auto">
            <a:xfrm>
              <a:off x="8861070" y="3773660"/>
              <a:ext cx="550751" cy="550753"/>
              <a:chOff x="5201" y="3064"/>
              <a:chExt cx="243" cy="243"/>
            </a:xfrm>
          </p:grpSpPr>
          <p:sp>
            <p:nvSpPr>
              <p:cNvPr id="64" name="AutoShape 143">
                <a:extLst>
                  <a:ext uri="{FF2B5EF4-FFF2-40B4-BE49-F238E27FC236}">
                    <a16:creationId xmlns:a16="http://schemas.microsoft.com/office/drawing/2014/main" id="{F5F18200-EE15-43DD-9917-73CADEC1E639}"/>
                  </a:ext>
                </a:extLst>
              </p:cNvPr>
              <p:cNvSpPr>
                <a:spLocks noChangeAspect="1" noChangeArrowheads="1" noTextEdit="1"/>
              </p:cNvSpPr>
              <p:nvPr/>
            </p:nvSpPr>
            <p:spPr bwMode="auto">
              <a:xfrm>
                <a:off x="5201" y="3064"/>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145">
                <a:extLst>
                  <a:ext uri="{FF2B5EF4-FFF2-40B4-BE49-F238E27FC236}">
                    <a16:creationId xmlns:a16="http://schemas.microsoft.com/office/drawing/2014/main" id="{27596EA4-16F4-4757-A3D3-EDACE44042AB}"/>
                  </a:ext>
                </a:extLst>
              </p:cNvPr>
              <p:cNvSpPr>
                <a:spLocks noChangeArrowheads="1"/>
              </p:cNvSpPr>
              <p:nvPr/>
            </p:nvSpPr>
            <p:spPr bwMode="auto">
              <a:xfrm>
                <a:off x="5201" y="3065"/>
                <a:ext cx="243" cy="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146">
                <a:extLst>
                  <a:ext uri="{FF2B5EF4-FFF2-40B4-BE49-F238E27FC236}">
                    <a16:creationId xmlns:a16="http://schemas.microsoft.com/office/drawing/2014/main" id="{8F1512C0-4F9C-498C-AA1A-FE90B3E73C74}"/>
                  </a:ext>
                </a:extLst>
              </p:cNvPr>
              <p:cNvSpPr>
                <a:spLocks noChangeArrowheads="1"/>
              </p:cNvSpPr>
              <p:nvPr/>
            </p:nvSpPr>
            <p:spPr bwMode="auto">
              <a:xfrm>
                <a:off x="5201" y="3091"/>
                <a:ext cx="243" cy="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Rectangle 147">
                <a:extLst>
                  <a:ext uri="{FF2B5EF4-FFF2-40B4-BE49-F238E27FC236}">
                    <a16:creationId xmlns:a16="http://schemas.microsoft.com/office/drawing/2014/main" id="{BAF42939-D9B4-43AF-B8A8-DEC0CF3404A8}"/>
                  </a:ext>
                </a:extLst>
              </p:cNvPr>
              <p:cNvSpPr>
                <a:spLocks noChangeArrowheads="1"/>
              </p:cNvSpPr>
              <p:nvPr/>
            </p:nvSpPr>
            <p:spPr bwMode="auto">
              <a:xfrm>
                <a:off x="5201" y="3192"/>
                <a:ext cx="51"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148">
                <a:extLst>
                  <a:ext uri="{FF2B5EF4-FFF2-40B4-BE49-F238E27FC236}">
                    <a16:creationId xmlns:a16="http://schemas.microsoft.com/office/drawing/2014/main" id="{E1829587-A463-4A91-9165-A7D31F5E2326}"/>
                  </a:ext>
                </a:extLst>
              </p:cNvPr>
              <p:cNvSpPr>
                <a:spLocks noChangeArrowheads="1"/>
              </p:cNvSpPr>
              <p:nvPr/>
            </p:nvSpPr>
            <p:spPr bwMode="auto">
              <a:xfrm>
                <a:off x="5266" y="3192"/>
                <a:ext cx="50" cy="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149">
                <a:extLst>
                  <a:ext uri="{FF2B5EF4-FFF2-40B4-BE49-F238E27FC236}">
                    <a16:creationId xmlns:a16="http://schemas.microsoft.com/office/drawing/2014/main" id="{41090E6A-3EF2-43D9-8163-870D7E48BF17}"/>
                  </a:ext>
                </a:extLst>
              </p:cNvPr>
              <p:cNvSpPr>
                <a:spLocks noChangeArrowheads="1"/>
              </p:cNvSpPr>
              <p:nvPr/>
            </p:nvSpPr>
            <p:spPr bwMode="auto">
              <a:xfrm>
                <a:off x="5329" y="3192"/>
                <a:ext cx="50" cy="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150">
                <a:extLst>
                  <a:ext uri="{FF2B5EF4-FFF2-40B4-BE49-F238E27FC236}">
                    <a16:creationId xmlns:a16="http://schemas.microsoft.com/office/drawing/2014/main" id="{B6B6D88C-C877-4AA8-9BB3-EB243B58FFE3}"/>
                  </a:ext>
                </a:extLst>
              </p:cNvPr>
              <p:cNvSpPr>
                <a:spLocks/>
              </p:cNvSpPr>
              <p:nvPr/>
            </p:nvSpPr>
            <p:spPr bwMode="auto">
              <a:xfrm>
                <a:off x="5392" y="3192"/>
                <a:ext cx="52" cy="5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151">
                <a:extLst>
                  <a:ext uri="{FF2B5EF4-FFF2-40B4-BE49-F238E27FC236}">
                    <a16:creationId xmlns:a16="http://schemas.microsoft.com/office/drawing/2014/main" id="{497B5BD0-FB56-4935-AF32-2BF8A02F7A17}"/>
                  </a:ext>
                </a:extLst>
              </p:cNvPr>
              <p:cNvSpPr>
                <a:spLocks noChangeArrowheads="1"/>
              </p:cNvSpPr>
              <p:nvPr/>
            </p:nvSpPr>
            <p:spPr bwMode="auto">
              <a:xfrm>
                <a:off x="5201" y="3256"/>
                <a:ext cx="115" cy="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152">
                <a:extLst>
                  <a:ext uri="{FF2B5EF4-FFF2-40B4-BE49-F238E27FC236}">
                    <a16:creationId xmlns:a16="http://schemas.microsoft.com/office/drawing/2014/main" id="{DCB8059D-C128-4118-A329-86F64661591A}"/>
                  </a:ext>
                </a:extLst>
              </p:cNvPr>
              <p:cNvSpPr>
                <a:spLocks noChangeArrowheads="1"/>
              </p:cNvSpPr>
              <p:nvPr/>
            </p:nvSpPr>
            <p:spPr bwMode="auto">
              <a:xfrm>
                <a:off x="5329" y="3256"/>
                <a:ext cx="115" cy="5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153">
                <a:extLst>
                  <a:ext uri="{FF2B5EF4-FFF2-40B4-BE49-F238E27FC236}">
                    <a16:creationId xmlns:a16="http://schemas.microsoft.com/office/drawing/2014/main" id="{ED8F225F-2BF8-4A2B-8EB5-BDD798B1A0D1}"/>
                  </a:ext>
                </a:extLst>
              </p:cNvPr>
              <p:cNvSpPr>
                <a:spLocks/>
              </p:cNvSpPr>
              <p:nvPr/>
            </p:nvSpPr>
            <p:spPr bwMode="auto">
              <a:xfrm>
                <a:off x="5233" y="3103"/>
                <a:ext cx="178" cy="62"/>
              </a:xfrm>
              <a:custGeom>
                <a:avLst/>
                <a:gdLst>
                  <a:gd name="T0" fmla="*/ 178 w 178"/>
                  <a:gd name="T1" fmla="*/ 31 h 62"/>
                  <a:gd name="T2" fmla="*/ 146 w 178"/>
                  <a:gd name="T3" fmla="*/ 0 h 62"/>
                  <a:gd name="T4" fmla="*/ 146 w 178"/>
                  <a:gd name="T5" fmla="*/ 21 h 62"/>
                  <a:gd name="T6" fmla="*/ 0 w 178"/>
                  <a:gd name="T7" fmla="*/ 21 h 62"/>
                  <a:gd name="T8" fmla="*/ 0 w 178"/>
                  <a:gd name="T9" fmla="*/ 43 h 62"/>
                  <a:gd name="T10" fmla="*/ 146 w 178"/>
                  <a:gd name="T11" fmla="*/ 43 h 62"/>
                  <a:gd name="T12" fmla="*/ 146 w 178"/>
                  <a:gd name="T13" fmla="*/ 62 h 62"/>
                  <a:gd name="T14" fmla="*/ 178 w 178"/>
                  <a:gd name="T15" fmla="*/ 31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62">
                    <a:moveTo>
                      <a:pt x="178" y="31"/>
                    </a:moveTo>
                    <a:lnTo>
                      <a:pt x="146" y="0"/>
                    </a:lnTo>
                    <a:lnTo>
                      <a:pt x="146" y="21"/>
                    </a:lnTo>
                    <a:lnTo>
                      <a:pt x="0" y="21"/>
                    </a:lnTo>
                    <a:lnTo>
                      <a:pt x="0" y="43"/>
                    </a:lnTo>
                    <a:lnTo>
                      <a:pt x="146" y="43"/>
                    </a:lnTo>
                    <a:lnTo>
                      <a:pt x="146" y="62"/>
                    </a:lnTo>
                    <a:lnTo>
                      <a:pt x="178" y="3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86A07346-A5E2-4A49-8F81-E1CD527D1734}"/>
              </a:ext>
              <a:ext uri="{C183D7F6-B498-43B3-948B-1728B52AA6E4}">
                <adec:decorative xmlns:adec="http://schemas.microsoft.com/office/drawing/2017/decorative" val="1"/>
              </a:ext>
            </a:extLst>
          </p:cNvPr>
          <p:cNvGrpSpPr/>
          <p:nvPr/>
        </p:nvGrpSpPr>
        <p:grpSpPr>
          <a:xfrm>
            <a:off x="4469505" y="3377217"/>
            <a:ext cx="1343639" cy="1343639"/>
            <a:chOff x="4469505" y="3377217"/>
            <a:chExt cx="1343639" cy="1343639"/>
          </a:xfrm>
        </p:grpSpPr>
        <p:sp>
          <p:nvSpPr>
            <p:cNvPr id="31" name="Oval 30">
              <a:extLst>
                <a:ext uri="{FF2B5EF4-FFF2-40B4-BE49-F238E27FC236}">
                  <a16:creationId xmlns:a16="http://schemas.microsoft.com/office/drawing/2014/main" id="{BD638B76-4EDB-4AF3-8909-C0CD07DBCF44}"/>
                </a:ext>
              </a:extLst>
            </p:cNvPr>
            <p:cNvSpPr/>
            <p:nvPr/>
          </p:nvSpPr>
          <p:spPr bwMode="auto">
            <a:xfrm>
              <a:off x="4469505"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works with CI/CD 2">
              <a:extLst>
                <a:ext uri="{FF2B5EF4-FFF2-40B4-BE49-F238E27FC236}">
                  <a16:creationId xmlns:a16="http://schemas.microsoft.com/office/drawing/2014/main" id="{E2A162F5-8359-453C-8390-172E4F0AAF32}"/>
                </a:ext>
                <a:ext uri="{C183D7F6-B498-43B3-948B-1728B52AA6E4}">
                  <adec:decorative xmlns:adec="http://schemas.microsoft.com/office/drawing/2017/decorative" val="1"/>
                </a:ext>
              </a:extLst>
            </p:cNvPr>
            <p:cNvGrpSpPr>
              <a:grpSpLocks noChangeAspect="1"/>
            </p:cNvGrpSpPr>
            <p:nvPr/>
          </p:nvGrpSpPr>
          <p:grpSpPr bwMode="auto">
            <a:xfrm>
              <a:off x="4828187" y="3710479"/>
              <a:ext cx="711870" cy="677115"/>
              <a:chOff x="2214" y="1349"/>
              <a:chExt cx="345" cy="264"/>
            </a:xfrm>
          </p:grpSpPr>
          <p:sp>
            <p:nvSpPr>
              <p:cNvPr id="76" name="AutoShape 78">
                <a:extLst>
                  <a:ext uri="{FF2B5EF4-FFF2-40B4-BE49-F238E27FC236}">
                    <a16:creationId xmlns:a16="http://schemas.microsoft.com/office/drawing/2014/main" id="{B7EE2507-B99A-4ABF-8C7C-AF13B31E2FA6}"/>
                  </a:ext>
                </a:extLst>
              </p:cNvPr>
              <p:cNvSpPr>
                <a:spLocks noChangeAspect="1" noChangeArrowheads="1" noTextEdit="1"/>
              </p:cNvSpPr>
              <p:nvPr/>
            </p:nvSpPr>
            <p:spPr bwMode="auto">
              <a:xfrm>
                <a:off x="2214" y="1349"/>
                <a:ext cx="34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80">
                <a:extLst>
                  <a:ext uri="{FF2B5EF4-FFF2-40B4-BE49-F238E27FC236}">
                    <a16:creationId xmlns:a16="http://schemas.microsoft.com/office/drawing/2014/main" id="{53FDAB8E-51CD-490A-9315-FA4B48839D68}"/>
                  </a:ext>
                </a:extLst>
              </p:cNvPr>
              <p:cNvSpPr>
                <a:spLocks noChangeArrowheads="1"/>
              </p:cNvSpPr>
              <p:nvPr/>
            </p:nvSpPr>
            <p:spPr bwMode="auto">
              <a:xfrm>
                <a:off x="2215" y="1543"/>
                <a:ext cx="301" cy="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81">
                <a:extLst>
                  <a:ext uri="{FF2B5EF4-FFF2-40B4-BE49-F238E27FC236}">
                    <a16:creationId xmlns:a16="http://schemas.microsoft.com/office/drawing/2014/main" id="{DC9BB0B1-E6CC-4CB6-A8FD-C2D0F4DC0B76}"/>
                  </a:ext>
                </a:extLst>
              </p:cNvPr>
              <p:cNvSpPr>
                <a:spLocks noChangeArrowheads="1"/>
              </p:cNvSpPr>
              <p:nvPr/>
            </p:nvSpPr>
            <p:spPr bwMode="auto">
              <a:xfrm>
                <a:off x="2215" y="1469"/>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82">
                <a:extLst>
                  <a:ext uri="{FF2B5EF4-FFF2-40B4-BE49-F238E27FC236}">
                    <a16:creationId xmlns:a16="http://schemas.microsoft.com/office/drawing/2014/main" id="{F429A91E-434A-40F5-BB7B-76BCAF4E6A53}"/>
                  </a:ext>
                </a:extLst>
              </p:cNvPr>
              <p:cNvSpPr>
                <a:spLocks noChangeArrowheads="1"/>
              </p:cNvSpPr>
              <p:nvPr/>
            </p:nvSpPr>
            <p:spPr bwMode="auto">
              <a:xfrm>
                <a:off x="2287" y="1396"/>
                <a:ext cx="54" cy="1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83">
                <a:extLst>
                  <a:ext uri="{FF2B5EF4-FFF2-40B4-BE49-F238E27FC236}">
                    <a16:creationId xmlns:a16="http://schemas.microsoft.com/office/drawing/2014/main" id="{FE51120A-9FF2-44BB-B0C7-A9A377185C01}"/>
                  </a:ext>
                </a:extLst>
              </p:cNvPr>
              <p:cNvSpPr>
                <a:spLocks noChangeArrowheads="1"/>
              </p:cNvSpPr>
              <p:nvPr/>
            </p:nvSpPr>
            <p:spPr bwMode="auto">
              <a:xfrm>
                <a:off x="2358" y="1442"/>
                <a:ext cx="54" cy="8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84">
                <a:extLst>
                  <a:ext uri="{FF2B5EF4-FFF2-40B4-BE49-F238E27FC236}">
                    <a16:creationId xmlns:a16="http://schemas.microsoft.com/office/drawing/2014/main" id="{44B9EFC9-22AD-4E43-B273-F98FF32BDA51}"/>
                  </a:ext>
                </a:extLst>
              </p:cNvPr>
              <p:cNvSpPr>
                <a:spLocks noChangeArrowheads="1"/>
              </p:cNvSpPr>
              <p:nvPr/>
            </p:nvSpPr>
            <p:spPr bwMode="auto">
              <a:xfrm>
                <a:off x="2431" y="1350"/>
                <a:ext cx="55" cy="1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85">
                <a:extLst>
                  <a:ext uri="{FF2B5EF4-FFF2-40B4-BE49-F238E27FC236}">
                    <a16:creationId xmlns:a16="http://schemas.microsoft.com/office/drawing/2014/main" id="{7F938DBD-1ED1-482F-9725-61BD456D919B}"/>
                  </a:ext>
                </a:extLst>
              </p:cNvPr>
              <p:cNvSpPr>
                <a:spLocks/>
              </p:cNvSpPr>
              <p:nvPr/>
            </p:nvSpPr>
            <p:spPr bwMode="auto">
              <a:xfrm>
                <a:off x="2506" y="1509"/>
                <a:ext cx="52" cy="104"/>
              </a:xfrm>
              <a:custGeom>
                <a:avLst/>
                <a:gdLst>
                  <a:gd name="T0" fmla="*/ 0 w 52"/>
                  <a:gd name="T1" fmla="*/ 0 h 104"/>
                  <a:gd name="T2" fmla="*/ 52 w 52"/>
                  <a:gd name="T3" fmla="*/ 52 h 104"/>
                  <a:gd name="T4" fmla="*/ 0 w 52"/>
                  <a:gd name="T5" fmla="*/ 104 h 104"/>
                  <a:gd name="T6" fmla="*/ 0 w 52"/>
                  <a:gd name="T7" fmla="*/ 0 h 104"/>
                </a:gdLst>
                <a:ahLst/>
                <a:cxnLst>
                  <a:cxn ang="0">
                    <a:pos x="T0" y="T1"/>
                  </a:cxn>
                  <a:cxn ang="0">
                    <a:pos x="T2" y="T3"/>
                  </a:cxn>
                  <a:cxn ang="0">
                    <a:pos x="T4" y="T5"/>
                  </a:cxn>
                  <a:cxn ang="0">
                    <a:pos x="T6" y="T7"/>
                  </a:cxn>
                </a:cxnLst>
                <a:rect l="0" t="0" r="r" b="b"/>
                <a:pathLst>
                  <a:path w="52" h="104">
                    <a:moveTo>
                      <a:pt x="0" y="0"/>
                    </a:moveTo>
                    <a:lnTo>
                      <a:pt x="52" y="52"/>
                    </a:lnTo>
                    <a:lnTo>
                      <a:pt x="0" y="104"/>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B3D95357-169E-415D-9192-34C3E1F61AB6}"/>
              </a:ext>
              <a:ext uri="{C183D7F6-B498-43B3-948B-1728B52AA6E4}">
                <adec:decorative xmlns:adec="http://schemas.microsoft.com/office/drawing/2017/decorative" val="1"/>
              </a:ext>
            </a:extLst>
          </p:cNvPr>
          <p:cNvGrpSpPr/>
          <p:nvPr/>
        </p:nvGrpSpPr>
        <p:grpSpPr>
          <a:xfrm>
            <a:off x="636384" y="3377217"/>
            <a:ext cx="1343639" cy="1343639"/>
            <a:chOff x="636384" y="3377217"/>
            <a:chExt cx="1343639" cy="1343639"/>
          </a:xfrm>
        </p:grpSpPr>
        <p:sp>
          <p:nvSpPr>
            <p:cNvPr id="3" name="Oval 2">
              <a:extLst>
                <a:ext uri="{FF2B5EF4-FFF2-40B4-BE49-F238E27FC236}">
                  <a16:creationId xmlns:a16="http://schemas.microsoft.com/office/drawing/2014/main" id="{40293772-90AF-4EC9-8F20-F455491CF672}"/>
                </a:ext>
              </a:extLst>
            </p:cNvPr>
            <p:cNvSpPr/>
            <p:nvPr/>
          </p:nvSpPr>
          <p:spPr bwMode="auto">
            <a:xfrm>
              <a:off x="636384" y="3377217"/>
              <a:ext cx="1343639" cy="1343639"/>
            </a:xfrm>
            <a:prstGeom prst="ellipse">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a:extLst>
                <a:ext uri="{FF2B5EF4-FFF2-40B4-BE49-F238E27FC236}">
                  <a16:creationId xmlns:a16="http://schemas.microsoft.com/office/drawing/2014/main" id="{7CD72140-9232-41DE-99EB-F11054DFFF0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355" y="3751856"/>
              <a:ext cx="519696" cy="594360"/>
            </a:xfrm>
            <a:prstGeom prst="rect">
              <a:avLst/>
            </a:prstGeom>
          </p:spPr>
        </p:pic>
      </p:grpSp>
      <p:sp>
        <p:nvSpPr>
          <p:cNvPr id="85" name="TextBox 84">
            <a:extLst>
              <a:ext uri="{FF2B5EF4-FFF2-40B4-BE49-F238E27FC236}">
                <a16:creationId xmlns:a16="http://schemas.microsoft.com/office/drawing/2014/main" id="{E926BD82-8855-45A6-AA70-08A107FE9DB2}"/>
              </a:ext>
            </a:extLst>
          </p:cNvPr>
          <p:cNvSpPr txBox="1"/>
          <p:nvPr/>
        </p:nvSpPr>
        <p:spPr>
          <a:xfrm>
            <a:off x="2229423" y="3833987"/>
            <a:ext cx="2304580" cy="3416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Financial position</a:t>
            </a:r>
          </a:p>
        </p:txBody>
      </p:sp>
      <p:sp>
        <p:nvSpPr>
          <p:cNvPr id="86" name="TextBox 85">
            <a:extLst>
              <a:ext uri="{FF2B5EF4-FFF2-40B4-BE49-F238E27FC236}">
                <a16:creationId xmlns:a16="http://schemas.microsoft.com/office/drawing/2014/main" id="{7CECD684-A634-4010-BADC-CFF1899C2022}"/>
              </a:ext>
            </a:extLst>
          </p:cNvPr>
          <p:cNvSpPr txBox="1"/>
          <p:nvPr/>
        </p:nvSpPr>
        <p:spPr>
          <a:xfrm>
            <a:off x="6104163" y="3833987"/>
            <a:ext cx="2207181" cy="3416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Accounting KPI</a:t>
            </a:r>
          </a:p>
        </p:txBody>
      </p:sp>
      <p:sp>
        <p:nvSpPr>
          <p:cNvPr id="87" name="TextBox 86">
            <a:extLst>
              <a:ext uri="{FF2B5EF4-FFF2-40B4-BE49-F238E27FC236}">
                <a16:creationId xmlns:a16="http://schemas.microsoft.com/office/drawing/2014/main" id="{27AFCC1B-89D0-40BF-8361-E91992D2A32A}"/>
              </a:ext>
            </a:extLst>
          </p:cNvPr>
          <p:cNvSpPr txBox="1"/>
          <p:nvPr/>
        </p:nvSpPr>
        <p:spPr>
          <a:xfrm>
            <a:off x="9881503" y="3833987"/>
            <a:ext cx="1340139" cy="3416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Processes</a:t>
            </a:r>
          </a:p>
        </p:txBody>
      </p:sp>
    </p:spTree>
    <p:extLst>
      <p:ext uri="{BB962C8B-B14F-4D97-AF65-F5344CB8AC3E}">
        <p14:creationId xmlns:p14="http://schemas.microsoft.com/office/powerpoint/2010/main" val="283756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64" presetClass="path" presetSubtype="0" decel="100000" fill="hold" grpId="1" nodeType="withEffect">
                                  <p:stCondLst>
                                    <p:cond delay="0"/>
                                  </p:stCondLst>
                                  <p:childTnLst>
                                    <p:animMotion origin="layout" path="M 3.33333E-6 0.06922 L 3.33333E-6 -2.59259E-6 " pathEditMode="relative" rAng="0" ptsTypes="AA">
                                      <p:cBhvr>
                                        <p:cTn id="9" dur="500" fill="hold"/>
                                        <p:tgtEl>
                                          <p:spTgt spid="63"/>
                                        </p:tgtEl>
                                        <p:attrNameLst>
                                          <p:attrName>ppt_x</p:attrName>
                                          <p:attrName>ppt_y</p:attrName>
                                        </p:attrNameLst>
                                      </p:cBhvr>
                                      <p:rCtr x="0" y="-347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64" presetClass="path" presetSubtype="0" decel="100000" fill="hold" nodeType="withEffect">
                                  <p:stCondLst>
                                    <p:cond delay="0"/>
                                  </p:stCondLst>
                                  <p:childTnLst>
                                    <p:animMotion origin="layout" path="M -1.45833E-6 0.06922 L -1.45833E-6 -3.7037E-6 " pathEditMode="relative" rAng="0" ptsTypes="AA">
                                      <p:cBhvr>
                                        <p:cTn id="15" dur="500" fill="hold"/>
                                        <p:tgtEl>
                                          <p:spTgt spid="6"/>
                                        </p:tgtEl>
                                        <p:attrNameLst>
                                          <p:attrName>ppt_x</p:attrName>
                                          <p:attrName>ppt_y</p:attrName>
                                        </p:attrNameLst>
                                      </p:cBhvr>
                                      <p:rCtr x="0" y="-3472"/>
                                    </p:animMotion>
                                  </p:childTnLst>
                                </p:cTn>
                              </p:par>
                              <p:par>
                                <p:cTn id="16" presetID="10" presetClass="entr" presetSubtype="0"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par>
                                <p:cTn id="19" presetID="64" presetClass="path" presetSubtype="0" decel="100000" fill="hold" grpId="1" nodeType="withEffect">
                                  <p:stCondLst>
                                    <p:cond delay="0"/>
                                  </p:stCondLst>
                                  <p:childTnLst>
                                    <p:animMotion origin="layout" path="M -1.45833E-6 0.06922 L -1.45833E-6 -3.7037E-6 " pathEditMode="relative" rAng="0" ptsTypes="AA">
                                      <p:cBhvr>
                                        <p:cTn id="20" dur="500" fill="hold"/>
                                        <p:tgtEl>
                                          <p:spTgt spid="85"/>
                                        </p:tgtEl>
                                        <p:attrNameLst>
                                          <p:attrName>ppt_x</p:attrName>
                                          <p:attrName>ppt_y</p:attrName>
                                        </p:attrNameLst>
                                      </p:cBhvr>
                                      <p:rCtr x="0" y="-3472"/>
                                    </p:animMotion>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64" presetClass="path" presetSubtype="0" decel="100000" fill="hold" nodeType="withEffect">
                                  <p:stCondLst>
                                    <p:cond delay="0"/>
                                  </p:stCondLst>
                                  <p:childTnLst>
                                    <p:animMotion origin="layout" path="M -1.45833E-6 0.06922 L -1.45833E-6 -3.7037E-6 " pathEditMode="relative" rAng="0" ptsTypes="AA">
                                      <p:cBhvr>
                                        <p:cTn id="26" dur="500" fill="hold"/>
                                        <p:tgtEl>
                                          <p:spTgt spid="7"/>
                                        </p:tgtEl>
                                        <p:attrNameLst>
                                          <p:attrName>ppt_x</p:attrName>
                                          <p:attrName>ppt_y</p:attrName>
                                        </p:attrNameLst>
                                      </p:cBhvr>
                                      <p:rCtr x="0" y="-3472"/>
                                    </p:animMotion>
                                  </p:childTnLst>
                                </p:cTn>
                              </p:par>
                              <p:par>
                                <p:cTn id="27" presetID="10"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64" presetClass="path" presetSubtype="0" decel="100000" fill="hold" grpId="1" nodeType="withEffect">
                                  <p:stCondLst>
                                    <p:cond delay="0"/>
                                  </p:stCondLst>
                                  <p:childTnLst>
                                    <p:animMotion origin="layout" path="M -1.45833E-6 0.06922 L -1.45833E-6 -3.7037E-6 " pathEditMode="relative" rAng="0" ptsTypes="AA">
                                      <p:cBhvr>
                                        <p:cTn id="31" dur="500" fill="hold"/>
                                        <p:tgtEl>
                                          <p:spTgt spid="86"/>
                                        </p:tgtEl>
                                        <p:attrNameLst>
                                          <p:attrName>ppt_x</p:attrName>
                                          <p:attrName>ppt_y</p:attrName>
                                        </p:attrNameLst>
                                      </p:cBhvr>
                                      <p:rCtr x="0" y="-3472"/>
                                    </p:animMotion>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64" presetClass="path" presetSubtype="0" decel="100000" fill="hold" nodeType="withEffect">
                                  <p:stCondLst>
                                    <p:cond delay="0"/>
                                  </p:stCondLst>
                                  <p:childTnLst>
                                    <p:animMotion origin="layout" path="M -1.45833E-6 0.06922 L -1.45833E-6 -3.7037E-6 " pathEditMode="relative" rAng="0" ptsTypes="AA">
                                      <p:cBhvr>
                                        <p:cTn id="37" dur="500" fill="hold"/>
                                        <p:tgtEl>
                                          <p:spTgt spid="4"/>
                                        </p:tgtEl>
                                        <p:attrNameLst>
                                          <p:attrName>ppt_x</p:attrName>
                                          <p:attrName>ppt_y</p:attrName>
                                        </p:attrNameLst>
                                      </p:cBhvr>
                                      <p:rCtr x="0" y="-3472"/>
                                    </p:animMotion>
                                  </p:childTnLst>
                                </p:cTn>
                              </p:par>
                              <p:par>
                                <p:cTn id="38" presetID="10"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fade">
                                      <p:cBhvr>
                                        <p:cTn id="40" dur="500"/>
                                        <p:tgtEl>
                                          <p:spTgt spid="87"/>
                                        </p:tgtEl>
                                      </p:cBhvr>
                                    </p:animEffect>
                                  </p:childTnLst>
                                </p:cTn>
                              </p:par>
                              <p:par>
                                <p:cTn id="41" presetID="64" presetClass="path" presetSubtype="0" decel="100000" fill="hold" grpId="1" nodeType="withEffect">
                                  <p:stCondLst>
                                    <p:cond delay="0"/>
                                  </p:stCondLst>
                                  <p:childTnLst>
                                    <p:animMotion origin="layout" path="M -1.45833E-6 0.06922 L -1.45833E-6 -3.7037E-6 " pathEditMode="relative" rAng="0" ptsTypes="AA">
                                      <p:cBhvr>
                                        <p:cTn id="42" dur="500" fill="hold"/>
                                        <p:tgtEl>
                                          <p:spTgt spid="87"/>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85" grpId="0"/>
      <p:bldP spid="85" grpId="1"/>
      <p:bldP spid="86" grpId="0"/>
      <p:bldP spid="86" grpId="1"/>
      <p:bldP spid="87" grpId="0"/>
      <p:bldP spid="8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68E058-8BFB-6942-AFB5-45A8290B9E20}"/>
              </a:ext>
            </a:extLst>
          </p:cNvPr>
          <p:cNvSpPr>
            <a:spLocks noGrp="1"/>
          </p:cNvSpPr>
          <p:nvPr>
            <p:ph type="title"/>
          </p:nvPr>
        </p:nvSpPr>
        <p:spPr>
          <a:xfrm>
            <a:off x="427038" y="3021807"/>
            <a:ext cx="11304587" cy="814387"/>
          </a:xfrm>
          <a:noFill/>
          <a:ln>
            <a:noFill/>
            <a:prstDash/>
          </a:ln>
          <a:effectLst/>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lvl="0"/>
            <a:r>
              <a:rPr lang="en-US" noProof="0"/>
              <a:t>Technical considerations</a:t>
            </a:r>
          </a:p>
        </p:txBody>
      </p:sp>
      <p:pic>
        <p:nvPicPr>
          <p:cNvPr id="5" name="Picture 4">
            <a:extLst>
              <a:ext uri="{FF2B5EF4-FFF2-40B4-BE49-F238E27FC236}">
                <a16:creationId xmlns:a16="http://schemas.microsoft.com/office/drawing/2014/main" id="{0F952BC9-E656-634F-AD42-6CA02FE32D9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81480" y="4023991"/>
            <a:ext cx="5747658" cy="2850969"/>
          </a:xfrm>
          <a:prstGeom prst="rect">
            <a:avLst/>
          </a:prstGeom>
        </p:spPr>
      </p:pic>
      <p:grpSp>
        <p:nvGrpSpPr>
          <p:cNvPr id="36" name="Group 35">
            <a:extLst>
              <a:ext uri="{FF2B5EF4-FFF2-40B4-BE49-F238E27FC236}">
                <a16:creationId xmlns:a16="http://schemas.microsoft.com/office/drawing/2014/main" id="{635BBD98-78DF-44EB-AE6F-FA197025C0D3}"/>
              </a:ext>
              <a:ext uri="{C183D7F6-B498-43B3-948B-1728B52AA6E4}">
                <adec:decorative xmlns:adec="http://schemas.microsoft.com/office/drawing/2017/decorative" val="1"/>
              </a:ext>
            </a:extLst>
          </p:cNvPr>
          <p:cNvGrpSpPr/>
          <p:nvPr/>
        </p:nvGrpSpPr>
        <p:grpSpPr>
          <a:xfrm>
            <a:off x="8028263" y="4750351"/>
            <a:ext cx="616316" cy="511608"/>
            <a:chOff x="611409" y="3977058"/>
            <a:chExt cx="510119" cy="423457"/>
          </a:xfrm>
        </p:grpSpPr>
        <p:grpSp>
          <p:nvGrpSpPr>
            <p:cNvPr id="37" name="Group 36">
              <a:extLst>
                <a:ext uri="{FF2B5EF4-FFF2-40B4-BE49-F238E27FC236}">
                  <a16:creationId xmlns:a16="http://schemas.microsoft.com/office/drawing/2014/main" id="{5AD77831-606B-4F4D-8A40-6472FF7683C8}"/>
                </a:ext>
              </a:extLst>
            </p:cNvPr>
            <p:cNvGrpSpPr/>
            <p:nvPr/>
          </p:nvGrpSpPr>
          <p:grpSpPr>
            <a:xfrm rot="20400479">
              <a:off x="611409" y="3977058"/>
              <a:ext cx="510119" cy="423457"/>
              <a:chOff x="7804106" y="6721095"/>
              <a:chExt cx="411163" cy="341312"/>
            </a:xfrm>
          </p:grpSpPr>
          <p:sp>
            <p:nvSpPr>
              <p:cNvPr id="39" name="Freeform 12">
                <a:extLst>
                  <a:ext uri="{FF2B5EF4-FFF2-40B4-BE49-F238E27FC236}">
                    <a16:creationId xmlns:a16="http://schemas.microsoft.com/office/drawing/2014/main" id="{7E82B222-BA42-4EBC-8F32-D32238DA086B}"/>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13">
                <a:extLst>
                  <a:ext uri="{FF2B5EF4-FFF2-40B4-BE49-F238E27FC236}">
                    <a16:creationId xmlns:a16="http://schemas.microsoft.com/office/drawing/2014/main" id="{8FE0828D-E6AF-4280-ADC1-B9C837E5D44C}"/>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14">
                <a:extLst>
                  <a:ext uri="{FF2B5EF4-FFF2-40B4-BE49-F238E27FC236}">
                    <a16:creationId xmlns:a16="http://schemas.microsoft.com/office/drawing/2014/main" id="{7EE699B8-6349-4469-A05D-13B71D3AB7A0}"/>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5">
                <a:extLst>
                  <a:ext uri="{FF2B5EF4-FFF2-40B4-BE49-F238E27FC236}">
                    <a16:creationId xmlns:a16="http://schemas.microsoft.com/office/drawing/2014/main" id="{36782A57-B846-4AEA-B214-4B1E35A402BA}"/>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16">
                <a:extLst>
                  <a:ext uri="{FF2B5EF4-FFF2-40B4-BE49-F238E27FC236}">
                    <a16:creationId xmlns:a16="http://schemas.microsoft.com/office/drawing/2014/main" id="{DA651683-500A-4E5D-B416-A6D09A884521}"/>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Freeform 21">
              <a:extLst>
                <a:ext uri="{FF2B5EF4-FFF2-40B4-BE49-F238E27FC236}">
                  <a16:creationId xmlns:a16="http://schemas.microsoft.com/office/drawing/2014/main" id="{8BADB6DB-5B3C-4CD7-B885-FCEDE027228D}"/>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65701227-9B5C-4E28-803E-C655F248696D}"/>
              </a:ext>
              <a:ext uri="{C183D7F6-B498-43B3-948B-1728B52AA6E4}">
                <adec:decorative xmlns:adec="http://schemas.microsoft.com/office/drawing/2017/decorative" val="1"/>
              </a:ext>
            </a:extLst>
          </p:cNvPr>
          <p:cNvGrpSpPr/>
          <p:nvPr/>
        </p:nvGrpSpPr>
        <p:grpSpPr>
          <a:xfrm>
            <a:off x="8096507" y="3748535"/>
            <a:ext cx="479828" cy="601468"/>
            <a:chOff x="1300236" y="4321356"/>
            <a:chExt cx="390770" cy="489836"/>
          </a:xfrm>
        </p:grpSpPr>
        <p:sp>
          <p:nvSpPr>
            <p:cNvPr id="45" name="Freeform 128">
              <a:extLst>
                <a:ext uri="{FF2B5EF4-FFF2-40B4-BE49-F238E27FC236}">
                  <a16:creationId xmlns:a16="http://schemas.microsoft.com/office/drawing/2014/main" id="{E2F5385F-EEA3-4AFD-840E-0DE8E1860E51}"/>
                </a:ext>
              </a:extLst>
            </p:cNvPr>
            <p:cNvSpPr>
              <a:spLocks/>
            </p:cNvSpPr>
            <p:nvPr/>
          </p:nvSpPr>
          <p:spPr bwMode="auto">
            <a:xfrm>
              <a:off x="1300236" y="4321356"/>
              <a:ext cx="390770" cy="48983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129">
              <a:extLst>
                <a:ext uri="{FF2B5EF4-FFF2-40B4-BE49-F238E27FC236}">
                  <a16:creationId xmlns:a16="http://schemas.microsoft.com/office/drawing/2014/main" id="{2E9E7897-F718-44A6-8B3C-D36255F308F8}"/>
                </a:ext>
              </a:extLst>
            </p:cNvPr>
            <p:cNvSpPr>
              <a:spLocks/>
            </p:cNvSpPr>
            <p:nvPr/>
          </p:nvSpPr>
          <p:spPr bwMode="auto">
            <a:xfrm>
              <a:off x="1465350" y="4513988"/>
              <a:ext cx="62376" cy="124752"/>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Text Placeholder 18">
            <a:extLst>
              <a:ext uri="{FF2B5EF4-FFF2-40B4-BE49-F238E27FC236}">
                <a16:creationId xmlns:a16="http://schemas.microsoft.com/office/drawing/2014/main" id="{B0A3F063-6CFA-4067-A02A-6917828930E7}"/>
              </a:ext>
            </a:extLst>
          </p:cNvPr>
          <p:cNvSpPr txBox="1">
            <a:spLocks/>
          </p:cNvSpPr>
          <p:nvPr/>
        </p:nvSpPr>
        <p:spPr>
          <a:xfrm>
            <a:off x="8847791" y="1895089"/>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Scalability</a:t>
            </a:r>
          </a:p>
        </p:txBody>
      </p:sp>
      <p:sp>
        <p:nvSpPr>
          <p:cNvPr id="48" name="Text Placeholder 18">
            <a:extLst>
              <a:ext uri="{FF2B5EF4-FFF2-40B4-BE49-F238E27FC236}">
                <a16:creationId xmlns:a16="http://schemas.microsoft.com/office/drawing/2014/main" id="{A8A2818D-66D6-47DD-B34B-472B7026149F}"/>
              </a:ext>
            </a:extLst>
          </p:cNvPr>
          <p:cNvSpPr txBox="1">
            <a:spLocks/>
          </p:cNvSpPr>
          <p:nvPr/>
        </p:nvSpPr>
        <p:spPr>
          <a:xfrm>
            <a:off x="8847791" y="287075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Availability</a:t>
            </a:r>
          </a:p>
        </p:txBody>
      </p:sp>
      <p:sp>
        <p:nvSpPr>
          <p:cNvPr id="49" name="Text Placeholder 18">
            <a:extLst>
              <a:ext uri="{FF2B5EF4-FFF2-40B4-BE49-F238E27FC236}">
                <a16:creationId xmlns:a16="http://schemas.microsoft.com/office/drawing/2014/main" id="{DD84B381-32C7-483A-B2DA-DAFCDAFDE45B}"/>
              </a:ext>
            </a:extLst>
          </p:cNvPr>
          <p:cNvSpPr txBox="1">
            <a:spLocks/>
          </p:cNvSpPr>
          <p:nvPr/>
        </p:nvSpPr>
        <p:spPr>
          <a:xfrm>
            <a:off x="8847791" y="3879991"/>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Security and compliance</a:t>
            </a:r>
          </a:p>
        </p:txBody>
      </p:sp>
      <p:sp>
        <p:nvSpPr>
          <p:cNvPr id="50" name="Text Placeholder 18">
            <a:extLst>
              <a:ext uri="{FF2B5EF4-FFF2-40B4-BE49-F238E27FC236}">
                <a16:creationId xmlns:a16="http://schemas.microsoft.com/office/drawing/2014/main" id="{6E725D92-8050-4CDA-A390-EE6D5A30729E}"/>
              </a:ext>
            </a:extLst>
          </p:cNvPr>
          <p:cNvSpPr txBox="1">
            <a:spLocks/>
          </p:cNvSpPr>
          <p:nvPr/>
        </p:nvSpPr>
        <p:spPr>
          <a:xfrm>
            <a:off x="8847791" y="4836878"/>
            <a:ext cx="2666172" cy="338554"/>
          </a:xfrm>
          <a:prstGeom prst="rect">
            <a:avLst/>
          </a:prstGeom>
        </p:spPr>
        <p:txBody>
          <a:bodyPr wrap="square"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Capacity optimization</a:t>
            </a:r>
          </a:p>
        </p:txBody>
      </p:sp>
      <p:grpSp>
        <p:nvGrpSpPr>
          <p:cNvPr id="51" name="Group 50">
            <a:extLst>
              <a:ext uri="{FF2B5EF4-FFF2-40B4-BE49-F238E27FC236}">
                <a16:creationId xmlns:a16="http://schemas.microsoft.com/office/drawing/2014/main" id="{021F0CC2-FE52-44A6-80C2-E35B951A55CE}"/>
              </a:ext>
              <a:ext uri="{C183D7F6-B498-43B3-948B-1728B52AA6E4}">
                <adec:decorative xmlns:adec="http://schemas.microsoft.com/office/drawing/2017/decorative" val="1"/>
              </a:ext>
            </a:extLst>
          </p:cNvPr>
          <p:cNvGrpSpPr/>
          <p:nvPr/>
        </p:nvGrpSpPr>
        <p:grpSpPr>
          <a:xfrm>
            <a:off x="8069263" y="1797209"/>
            <a:ext cx="534318" cy="534314"/>
            <a:chOff x="1152525" y="2665413"/>
            <a:chExt cx="684213" cy="684212"/>
          </a:xfrm>
        </p:grpSpPr>
        <p:sp>
          <p:nvSpPr>
            <p:cNvPr id="62" name="Freeform 5">
              <a:extLst>
                <a:ext uri="{FF2B5EF4-FFF2-40B4-BE49-F238E27FC236}">
                  <a16:creationId xmlns:a16="http://schemas.microsoft.com/office/drawing/2014/main" id="{6C7A4E71-FCEE-4089-928B-1E491F91C901}"/>
                </a:ext>
              </a:extLst>
            </p:cNvPr>
            <p:cNvSpPr>
              <a:spLocks/>
            </p:cNvSpPr>
            <p:nvPr/>
          </p:nvSpPr>
          <p:spPr bwMode="auto">
            <a:xfrm>
              <a:off x="1152525" y="3025775"/>
              <a:ext cx="323850" cy="323850"/>
            </a:xfrm>
            <a:custGeom>
              <a:avLst/>
              <a:gdLst>
                <a:gd name="T0" fmla="*/ 204 w 204"/>
                <a:gd name="T1" fmla="*/ 204 h 204"/>
                <a:gd name="T2" fmla="*/ 0 w 204"/>
                <a:gd name="T3" fmla="*/ 204 h 204"/>
                <a:gd name="T4" fmla="*/ 0 w 204"/>
                <a:gd name="T5" fmla="*/ 0 h 204"/>
                <a:gd name="T6" fmla="*/ 204 w 204"/>
                <a:gd name="T7" fmla="*/ 0 h 204"/>
                <a:gd name="T8" fmla="*/ 204 w 204"/>
                <a:gd name="T9" fmla="*/ 204 h 204"/>
                <a:gd name="T10" fmla="*/ 204 w 204"/>
                <a:gd name="T11" fmla="*/ 204 h 204"/>
              </a:gdLst>
              <a:ahLst/>
              <a:cxnLst>
                <a:cxn ang="0">
                  <a:pos x="T0" y="T1"/>
                </a:cxn>
                <a:cxn ang="0">
                  <a:pos x="T2" y="T3"/>
                </a:cxn>
                <a:cxn ang="0">
                  <a:pos x="T4" y="T5"/>
                </a:cxn>
                <a:cxn ang="0">
                  <a:pos x="T6" y="T7"/>
                </a:cxn>
                <a:cxn ang="0">
                  <a:pos x="T8" y="T9"/>
                </a:cxn>
                <a:cxn ang="0">
                  <a:pos x="T10" y="T11"/>
                </a:cxn>
              </a:cxnLst>
              <a:rect l="0" t="0" r="r" b="b"/>
              <a:pathLst>
                <a:path w="204" h="204">
                  <a:moveTo>
                    <a:pt x="204" y="204"/>
                  </a:moveTo>
                  <a:lnTo>
                    <a:pt x="0" y="204"/>
                  </a:lnTo>
                  <a:lnTo>
                    <a:pt x="0" y="0"/>
                  </a:lnTo>
                  <a:lnTo>
                    <a:pt x="204" y="0"/>
                  </a:lnTo>
                  <a:lnTo>
                    <a:pt x="204" y="204"/>
                  </a:lnTo>
                  <a:lnTo>
                    <a:pt x="204" y="2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2F89C229-8985-441E-8228-39BA85031CEC}"/>
                </a:ext>
              </a:extLst>
            </p:cNvPr>
            <p:cNvSpPr>
              <a:spLocks/>
            </p:cNvSpPr>
            <p:nvPr/>
          </p:nvSpPr>
          <p:spPr bwMode="auto">
            <a:xfrm>
              <a:off x="1152525" y="2665413"/>
              <a:ext cx="684213" cy="682625"/>
            </a:xfrm>
            <a:custGeom>
              <a:avLst/>
              <a:gdLst>
                <a:gd name="T0" fmla="*/ 431 w 431"/>
                <a:gd name="T1" fmla="*/ 0 h 430"/>
                <a:gd name="T2" fmla="*/ 431 w 431"/>
                <a:gd name="T3" fmla="*/ 0 h 430"/>
                <a:gd name="T4" fmla="*/ 431 w 431"/>
                <a:gd name="T5" fmla="*/ 0 h 430"/>
                <a:gd name="T6" fmla="*/ 227 w 431"/>
                <a:gd name="T7" fmla="*/ 0 h 430"/>
                <a:gd name="T8" fmla="*/ 227 w 431"/>
                <a:gd name="T9" fmla="*/ 0 h 430"/>
                <a:gd name="T10" fmla="*/ 0 w 431"/>
                <a:gd name="T11" fmla="*/ 0 h 430"/>
                <a:gd name="T12" fmla="*/ 0 w 431"/>
                <a:gd name="T13" fmla="*/ 204 h 430"/>
                <a:gd name="T14" fmla="*/ 227 w 431"/>
                <a:gd name="T15" fmla="*/ 204 h 430"/>
                <a:gd name="T16" fmla="*/ 227 w 431"/>
                <a:gd name="T17" fmla="*/ 430 h 430"/>
                <a:gd name="T18" fmla="*/ 431 w 431"/>
                <a:gd name="T19" fmla="*/ 430 h 430"/>
                <a:gd name="T20" fmla="*/ 431 w 431"/>
                <a:gd name="T21" fmla="*/ 204 h 430"/>
                <a:gd name="T22" fmla="*/ 431 w 431"/>
                <a:gd name="T23" fmla="*/ 204 h 430"/>
                <a:gd name="T24" fmla="*/ 431 w 431"/>
                <a:gd name="T25" fmla="*/ 0 h 430"/>
                <a:gd name="T26" fmla="*/ 431 w 431"/>
                <a:gd name="T27"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1" h="430">
                  <a:moveTo>
                    <a:pt x="431" y="0"/>
                  </a:moveTo>
                  <a:lnTo>
                    <a:pt x="431" y="0"/>
                  </a:lnTo>
                  <a:lnTo>
                    <a:pt x="431" y="0"/>
                  </a:lnTo>
                  <a:lnTo>
                    <a:pt x="227" y="0"/>
                  </a:lnTo>
                  <a:lnTo>
                    <a:pt x="227" y="0"/>
                  </a:lnTo>
                  <a:lnTo>
                    <a:pt x="0" y="0"/>
                  </a:lnTo>
                  <a:lnTo>
                    <a:pt x="0" y="204"/>
                  </a:lnTo>
                  <a:lnTo>
                    <a:pt x="227" y="204"/>
                  </a:lnTo>
                  <a:lnTo>
                    <a:pt x="227" y="430"/>
                  </a:lnTo>
                  <a:lnTo>
                    <a:pt x="431" y="430"/>
                  </a:lnTo>
                  <a:lnTo>
                    <a:pt x="431" y="204"/>
                  </a:lnTo>
                  <a:lnTo>
                    <a:pt x="431" y="204"/>
                  </a:lnTo>
                  <a:lnTo>
                    <a:pt x="431" y="0"/>
                  </a:lnTo>
                  <a:lnTo>
                    <a:pt x="4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A7011F72-2FF7-4B09-BF4A-781318625E46}"/>
              </a:ext>
              <a:ext uri="{C183D7F6-B498-43B3-948B-1728B52AA6E4}">
                <adec:decorative xmlns:adec="http://schemas.microsoft.com/office/drawing/2017/decorative" val="1"/>
              </a:ext>
            </a:extLst>
          </p:cNvPr>
          <p:cNvGrpSpPr/>
          <p:nvPr/>
        </p:nvGrpSpPr>
        <p:grpSpPr>
          <a:xfrm>
            <a:off x="8028263" y="2731872"/>
            <a:ext cx="613740" cy="613736"/>
            <a:chOff x="8435699" y="2631288"/>
            <a:chExt cx="613740" cy="613736"/>
          </a:xfrm>
        </p:grpSpPr>
        <p:sp>
          <p:nvSpPr>
            <p:cNvPr id="68" name="Oval 80">
              <a:extLst>
                <a:ext uri="{FF2B5EF4-FFF2-40B4-BE49-F238E27FC236}">
                  <a16:creationId xmlns:a16="http://schemas.microsoft.com/office/drawing/2014/main" id="{7FF392A2-9B8C-4D81-B602-F88DE17BC906}"/>
                </a:ext>
              </a:extLst>
            </p:cNvPr>
            <p:cNvSpPr>
              <a:spLocks noChangeArrowheads="1"/>
            </p:cNvSpPr>
            <p:nvPr/>
          </p:nvSpPr>
          <p:spPr bwMode="auto">
            <a:xfrm>
              <a:off x="843569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81">
              <a:extLst>
                <a:ext uri="{FF2B5EF4-FFF2-40B4-BE49-F238E27FC236}">
                  <a16:creationId xmlns:a16="http://schemas.microsoft.com/office/drawing/2014/main" id="{DC857861-7E59-4B54-AC3C-1D8306C59613}"/>
                </a:ext>
              </a:extLst>
            </p:cNvPr>
            <p:cNvSpPr>
              <a:spLocks noChangeArrowheads="1"/>
            </p:cNvSpPr>
            <p:nvPr/>
          </p:nvSpPr>
          <p:spPr bwMode="auto">
            <a:xfrm>
              <a:off x="8536270" y="2631288"/>
              <a:ext cx="72205"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7" name="Oval 82">
              <a:extLst>
                <a:ext uri="{FF2B5EF4-FFF2-40B4-BE49-F238E27FC236}">
                  <a16:creationId xmlns:a16="http://schemas.microsoft.com/office/drawing/2014/main" id="{0060B02D-D1F8-4793-8E5D-B79D5ACA8E37}"/>
                </a:ext>
              </a:extLst>
            </p:cNvPr>
            <p:cNvSpPr>
              <a:spLocks noChangeArrowheads="1"/>
            </p:cNvSpPr>
            <p:nvPr/>
          </p:nvSpPr>
          <p:spPr bwMode="auto">
            <a:xfrm>
              <a:off x="864199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83">
              <a:extLst>
                <a:ext uri="{FF2B5EF4-FFF2-40B4-BE49-F238E27FC236}">
                  <a16:creationId xmlns:a16="http://schemas.microsoft.com/office/drawing/2014/main" id="{D22C085D-E297-4040-A268-05D9D1623D3A}"/>
                </a:ext>
              </a:extLst>
            </p:cNvPr>
            <p:cNvSpPr>
              <a:spLocks noChangeArrowheads="1"/>
            </p:cNvSpPr>
            <p:nvPr/>
          </p:nvSpPr>
          <p:spPr bwMode="auto">
            <a:xfrm>
              <a:off x="874256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84">
              <a:extLst>
                <a:ext uri="{FF2B5EF4-FFF2-40B4-BE49-F238E27FC236}">
                  <a16:creationId xmlns:a16="http://schemas.microsoft.com/office/drawing/2014/main" id="{5F39EC1E-D20A-449B-ABCB-CF573E8ECCB5}"/>
                </a:ext>
              </a:extLst>
            </p:cNvPr>
            <p:cNvSpPr>
              <a:spLocks noChangeArrowheads="1"/>
            </p:cNvSpPr>
            <p:nvPr/>
          </p:nvSpPr>
          <p:spPr bwMode="auto">
            <a:xfrm>
              <a:off x="8843139"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85">
              <a:extLst>
                <a:ext uri="{FF2B5EF4-FFF2-40B4-BE49-F238E27FC236}">
                  <a16:creationId xmlns:a16="http://schemas.microsoft.com/office/drawing/2014/main" id="{303C903D-918C-4C54-976B-0C657B015511}"/>
                </a:ext>
              </a:extLst>
            </p:cNvPr>
            <p:cNvSpPr>
              <a:spLocks noChangeArrowheads="1"/>
            </p:cNvSpPr>
            <p:nvPr/>
          </p:nvSpPr>
          <p:spPr bwMode="auto">
            <a:xfrm>
              <a:off x="8948868" y="263128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86">
              <a:extLst>
                <a:ext uri="{FF2B5EF4-FFF2-40B4-BE49-F238E27FC236}">
                  <a16:creationId xmlns:a16="http://schemas.microsoft.com/office/drawing/2014/main" id="{3006188D-230F-451E-B6A9-4D2CD9C3AF37}"/>
                </a:ext>
              </a:extLst>
            </p:cNvPr>
            <p:cNvSpPr>
              <a:spLocks noChangeArrowheads="1"/>
            </p:cNvSpPr>
            <p:nvPr/>
          </p:nvSpPr>
          <p:spPr bwMode="auto">
            <a:xfrm>
              <a:off x="8435699"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87">
              <a:extLst>
                <a:ext uri="{FF2B5EF4-FFF2-40B4-BE49-F238E27FC236}">
                  <a16:creationId xmlns:a16="http://schemas.microsoft.com/office/drawing/2014/main" id="{18290001-C5A5-4000-9DC4-9C5B423D431A}"/>
                </a:ext>
              </a:extLst>
            </p:cNvPr>
            <p:cNvSpPr>
              <a:spLocks noChangeArrowheads="1"/>
            </p:cNvSpPr>
            <p:nvPr/>
          </p:nvSpPr>
          <p:spPr bwMode="auto">
            <a:xfrm>
              <a:off x="8948868" y="2731858"/>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88">
              <a:extLst>
                <a:ext uri="{FF2B5EF4-FFF2-40B4-BE49-F238E27FC236}">
                  <a16:creationId xmlns:a16="http://schemas.microsoft.com/office/drawing/2014/main" id="{8FA2364E-30E5-497D-BDC8-07955AB2C065}"/>
                </a:ext>
              </a:extLst>
            </p:cNvPr>
            <p:cNvSpPr>
              <a:spLocks noChangeArrowheads="1"/>
            </p:cNvSpPr>
            <p:nvPr/>
          </p:nvSpPr>
          <p:spPr bwMode="auto">
            <a:xfrm>
              <a:off x="843569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89">
              <a:extLst>
                <a:ext uri="{FF2B5EF4-FFF2-40B4-BE49-F238E27FC236}">
                  <a16:creationId xmlns:a16="http://schemas.microsoft.com/office/drawing/2014/main" id="{1ED7F959-4B69-4967-AD2D-984D0499362D}"/>
                </a:ext>
              </a:extLst>
            </p:cNvPr>
            <p:cNvSpPr>
              <a:spLocks noChangeArrowheads="1"/>
            </p:cNvSpPr>
            <p:nvPr/>
          </p:nvSpPr>
          <p:spPr bwMode="auto">
            <a:xfrm>
              <a:off x="864199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90">
              <a:extLst>
                <a:ext uri="{FF2B5EF4-FFF2-40B4-BE49-F238E27FC236}">
                  <a16:creationId xmlns:a16="http://schemas.microsoft.com/office/drawing/2014/main" id="{099D1980-FF7B-4D5D-AEAA-46B811365CC3}"/>
                </a:ext>
              </a:extLst>
            </p:cNvPr>
            <p:cNvSpPr>
              <a:spLocks noChangeArrowheads="1"/>
            </p:cNvSpPr>
            <p:nvPr/>
          </p:nvSpPr>
          <p:spPr bwMode="auto">
            <a:xfrm>
              <a:off x="8742569"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91">
              <a:extLst>
                <a:ext uri="{FF2B5EF4-FFF2-40B4-BE49-F238E27FC236}">
                  <a16:creationId xmlns:a16="http://schemas.microsoft.com/office/drawing/2014/main" id="{E8160660-182C-4BAC-857D-41FE4BE93226}"/>
                </a:ext>
              </a:extLst>
            </p:cNvPr>
            <p:cNvSpPr>
              <a:spLocks noChangeArrowheads="1"/>
            </p:cNvSpPr>
            <p:nvPr/>
          </p:nvSpPr>
          <p:spPr bwMode="auto">
            <a:xfrm>
              <a:off x="8948868" y="283758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92">
              <a:extLst>
                <a:ext uri="{FF2B5EF4-FFF2-40B4-BE49-F238E27FC236}">
                  <a16:creationId xmlns:a16="http://schemas.microsoft.com/office/drawing/2014/main" id="{9C8B1753-AB97-48BF-AA28-B2269795D143}"/>
                </a:ext>
              </a:extLst>
            </p:cNvPr>
            <p:cNvSpPr>
              <a:spLocks noChangeArrowheads="1"/>
            </p:cNvSpPr>
            <p:nvPr/>
          </p:nvSpPr>
          <p:spPr bwMode="auto">
            <a:xfrm>
              <a:off x="8435699" y="2938156"/>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93">
              <a:extLst>
                <a:ext uri="{FF2B5EF4-FFF2-40B4-BE49-F238E27FC236}">
                  <a16:creationId xmlns:a16="http://schemas.microsoft.com/office/drawing/2014/main" id="{7CE17C93-761B-41C5-ADE5-23077D5C879B}"/>
                </a:ext>
              </a:extLst>
            </p:cNvPr>
            <p:cNvSpPr>
              <a:spLocks noChangeArrowheads="1"/>
            </p:cNvSpPr>
            <p:nvPr/>
          </p:nvSpPr>
          <p:spPr bwMode="auto">
            <a:xfrm>
              <a:off x="8641998" y="2938156"/>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94">
              <a:extLst>
                <a:ext uri="{FF2B5EF4-FFF2-40B4-BE49-F238E27FC236}">
                  <a16:creationId xmlns:a16="http://schemas.microsoft.com/office/drawing/2014/main" id="{3AC1CCC7-6D86-4FE2-8C47-69118D6803C7}"/>
                </a:ext>
              </a:extLst>
            </p:cNvPr>
            <p:cNvSpPr>
              <a:spLocks noChangeArrowheads="1"/>
            </p:cNvSpPr>
            <p:nvPr/>
          </p:nvSpPr>
          <p:spPr bwMode="auto">
            <a:xfrm>
              <a:off x="8435699" y="3038726"/>
              <a:ext cx="69626" cy="7220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95">
              <a:extLst>
                <a:ext uri="{FF2B5EF4-FFF2-40B4-BE49-F238E27FC236}">
                  <a16:creationId xmlns:a16="http://schemas.microsoft.com/office/drawing/2014/main" id="{03348DE7-7AC4-45F3-B087-6F4760A779BB}"/>
                </a:ext>
              </a:extLst>
            </p:cNvPr>
            <p:cNvSpPr>
              <a:spLocks noChangeArrowheads="1"/>
            </p:cNvSpPr>
            <p:nvPr/>
          </p:nvSpPr>
          <p:spPr bwMode="auto">
            <a:xfrm>
              <a:off x="8435699" y="3144453"/>
              <a:ext cx="69626"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96">
              <a:extLst>
                <a:ext uri="{FF2B5EF4-FFF2-40B4-BE49-F238E27FC236}">
                  <a16:creationId xmlns:a16="http://schemas.microsoft.com/office/drawing/2014/main" id="{BF0895A8-FD81-44FB-822B-5F722BE6F047}"/>
                </a:ext>
              </a:extLst>
            </p:cNvPr>
            <p:cNvSpPr>
              <a:spLocks noChangeArrowheads="1"/>
            </p:cNvSpPr>
            <p:nvPr/>
          </p:nvSpPr>
          <p:spPr bwMode="auto">
            <a:xfrm>
              <a:off x="8541427"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97">
              <a:extLst>
                <a:ext uri="{FF2B5EF4-FFF2-40B4-BE49-F238E27FC236}">
                  <a16:creationId xmlns:a16="http://schemas.microsoft.com/office/drawing/2014/main" id="{D9F4E0B8-CA96-46A6-B3BD-F1B4B29598E4}"/>
                </a:ext>
              </a:extLst>
            </p:cNvPr>
            <p:cNvSpPr>
              <a:spLocks noChangeArrowheads="1"/>
            </p:cNvSpPr>
            <p:nvPr/>
          </p:nvSpPr>
          <p:spPr bwMode="auto">
            <a:xfrm>
              <a:off x="8641998" y="3144453"/>
              <a:ext cx="67047" cy="6704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98">
              <a:extLst>
                <a:ext uri="{FF2B5EF4-FFF2-40B4-BE49-F238E27FC236}">
                  <a16:creationId xmlns:a16="http://schemas.microsoft.com/office/drawing/2014/main" id="{376CD754-AE41-4A8A-BB5F-3928C3317B04}"/>
                </a:ext>
              </a:extLst>
            </p:cNvPr>
            <p:cNvSpPr>
              <a:spLocks noEditPoints="1"/>
            </p:cNvSpPr>
            <p:nvPr/>
          </p:nvSpPr>
          <p:spPr bwMode="auto">
            <a:xfrm>
              <a:off x="8742569" y="2938156"/>
              <a:ext cx="306870" cy="30686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99">
              <a:extLst>
                <a:ext uri="{FF2B5EF4-FFF2-40B4-BE49-F238E27FC236}">
                  <a16:creationId xmlns:a16="http://schemas.microsoft.com/office/drawing/2014/main" id="{A6D15EA8-DA72-42E6-84EA-DD24675DBCA8}"/>
                </a:ext>
              </a:extLst>
            </p:cNvPr>
            <p:cNvSpPr>
              <a:spLocks/>
            </p:cNvSpPr>
            <p:nvPr/>
          </p:nvSpPr>
          <p:spPr bwMode="auto">
            <a:xfrm>
              <a:off x="8541427" y="2731858"/>
              <a:ext cx="134094" cy="139251"/>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0">
              <a:extLst>
                <a:ext uri="{FF2B5EF4-FFF2-40B4-BE49-F238E27FC236}">
                  <a16:creationId xmlns:a16="http://schemas.microsoft.com/office/drawing/2014/main" id="{EDBB94F1-7DAB-40EE-AE18-0CDB566AEFCD}"/>
                </a:ext>
              </a:extLst>
            </p:cNvPr>
            <p:cNvSpPr>
              <a:spLocks/>
            </p:cNvSpPr>
            <p:nvPr/>
          </p:nvSpPr>
          <p:spPr bwMode="auto">
            <a:xfrm>
              <a:off x="8536270" y="2971679"/>
              <a:ext cx="139252" cy="139251"/>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01">
              <a:extLst>
                <a:ext uri="{FF2B5EF4-FFF2-40B4-BE49-F238E27FC236}">
                  <a16:creationId xmlns:a16="http://schemas.microsoft.com/office/drawing/2014/main" id="{7C26C3D5-CE92-4E79-974E-37BDC82A9CCD}"/>
                </a:ext>
              </a:extLst>
            </p:cNvPr>
            <p:cNvSpPr>
              <a:spLocks/>
            </p:cNvSpPr>
            <p:nvPr/>
          </p:nvSpPr>
          <p:spPr bwMode="auto">
            <a:xfrm>
              <a:off x="8776092" y="2731858"/>
              <a:ext cx="134094" cy="139251"/>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46618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1+#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additive="base">
                                        <p:cTn id="20" dur="500" fill="hold"/>
                                        <p:tgtEl>
                                          <p:spTgt spid="64"/>
                                        </p:tgtEl>
                                        <p:attrNameLst>
                                          <p:attrName>ppt_x</p:attrName>
                                        </p:attrNameLst>
                                      </p:cBhvr>
                                      <p:tavLst>
                                        <p:tav tm="0">
                                          <p:val>
                                            <p:strVal val="1+#ppt_w/2"/>
                                          </p:val>
                                        </p:tav>
                                        <p:tav tm="100000">
                                          <p:val>
                                            <p:strVal val="#ppt_x"/>
                                          </p:val>
                                        </p:tav>
                                      </p:tavLst>
                                    </p:anim>
                                    <p:anim calcmode="lin" valueType="num">
                                      <p:cBhvr additive="base">
                                        <p:cTn id="21" dur="500" fill="hold"/>
                                        <p:tgtEl>
                                          <p:spTgt spid="64"/>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1+#ppt_w/2"/>
                                          </p:val>
                                        </p:tav>
                                        <p:tav tm="100000">
                                          <p:val>
                                            <p:strVal val="#ppt_x"/>
                                          </p:val>
                                        </p:tav>
                                      </p:tavLst>
                                    </p:anim>
                                    <p:anim calcmode="lin" valueType="num">
                                      <p:cBhvr additive="base">
                                        <p:cTn id="26" dur="500" fill="hold"/>
                                        <p:tgtEl>
                                          <p:spTgt spid="44"/>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1+#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1+#ppt_w/2"/>
                                          </p:val>
                                        </p:tav>
                                        <p:tav tm="100000">
                                          <p:val>
                                            <p:strVal val="#ppt_x"/>
                                          </p:val>
                                        </p:tav>
                                      </p:tavLst>
                                    </p:anim>
                                    <p:anim calcmode="lin" valueType="num">
                                      <p:cBhvr additive="base">
                                        <p:cTn id="35" dur="500" fill="hold"/>
                                        <p:tgtEl>
                                          <p:spTgt spid="3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500" fill="hold"/>
                                        <p:tgtEl>
                                          <p:spTgt spid="50"/>
                                        </p:tgtEl>
                                        <p:attrNameLst>
                                          <p:attrName>ppt_x</p:attrName>
                                        </p:attrNameLst>
                                      </p:cBhvr>
                                      <p:tavLst>
                                        <p:tav tm="0">
                                          <p:val>
                                            <p:strVal val="1+#ppt_w/2"/>
                                          </p:val>
                                        </p:tav>
                                        <p:tav tm="100000">
                                          <p:val>
                                            <p:strVal val="#ppt_x"/>
                                          </p:val>
                                        </p:tav>
                                      </p:tavLst>
                                    </p:anim>
                                    <p:anim calcmode="lin" valueType="num">
                                      <p:cBhvr additive="base">
                                        <p:cTn id="39"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AC7760-2C86-4A91-9B4D-F71792E7FB2E}"/>
              </a:ext>
              <a:ext uri="{C183D7F6-B498-43B3-948B-1728B52AA6E4}">
                <adec:decorative xmlns:adec="http://schemas.microsoft.com/office/drawing/2017/decorative" val="1"/>
              </a:ext>
            </a:extLst>
          </p:cNvPr>
          <p:cNvSpPr/>
          <p:nvPr/>
        </p:nvSpPr>
        <p:spPr>
          <a:xfrm>
            <a:off x="3807996" y="2163671"/>
            <a:ext cx="8036169" cy="362173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itle 26">
            <a:extLst>
              <a:ext uri="{FF2B5EF4-FFF2-40B4-BE49-F238E27FC236}">
                <a16:creationId xmlns:a16="http://schemas.microsoft.com/office/drawing/2014/main" id="{4441EECA-DA81-4CF4-A7F9-25A5CF1E5118}"/>
              </a:ext>
            </a:extLst>
          </p:cNvPr>
          <p:cNvSpPr>
            <a:spLocks noGrp="1"/>
          </p:cNvSpPr>
          <p:nvPr>
            <p:ph type="title"/>
          </p:nvPr>
        </p:nvSpPr>
        <p:spPr>
          <a:xfrm>
            <a:off x="427038" y="449263"/>
            <a:ext cx="11303917" cy="813819"/>
          </a:xfrm>
        </p:spPr>
        <p:txBody>
          <a:bodyPr/>
          <a:lstStyle/>
          <a:p>
            <a:r>
              <a:rPr lang="en-US"/>
              <a:t>Basic differences between on-premises and cloud</a:t>
            </a:r>
          </a:p>
        </p:txBody>
      </p:sp>
      <p:sp>
        <p:nvSpPr>
          <p:cNvPr id="39" name="Rectangle 38">
            <a:extLst>
              <a:ext uri="{FF2B5EF4-FFF2-40B4-BE49-F238E27FC236}">
                <a16:creationId xmlns:a16="http://schemas.microsoft.com/office/drawing/2014/main" id="{ABC73B88-3EF7-4F84-B08A-1E71FC2A6A7D}"/>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DCAFE36-7E08-491F-87CD-2991CA1FC49A}"/>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CC28B765-0C6A-44BD-9735-A0906F97F8DB}"/>
              </a:ext>
            </a:extLst>
          </p:cNvPr>
          <p:cNvSpPr txBox="1"/>
          <p:nvPr/>
        </p:nvSpPr>
        <p:spPr>
          <a:xfrm>
            <a:off x="1447330" y="2594703"/>
            <a:ext cx="2599912" cy="3693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1758F722-6E65-4064-90CA-4D00771537EB}"/>
              </a:ext>
            </a:extLst>
          </p:cNvPr>
          <p:cNvSpPr txBox="1"/>
          <p:nvPr/>
        </p:nvSpPr>
        <p:spPr>
          <a:xfrm>
            <a:off x="686287" y="3395226"/>
            <a:ext cx="2548627" cy="747897"/>
          </a:xfrm>
          <a:prstGeom prst="rect">
            <a:avLst/>
          </a:prstGeom>
          <a:noFill/>
        </p:spPr>
        <p:txBody>
          <a:bodyPr wrap="square" lIns="0" tIns="0" rIns="0" bIns="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You buy servers typically for worst case, highest levels of usage</a:t>
            </a:r>
          </a:p>
        </p:txBody>
      </p:sp>
      <p:sp>
        <p:nvSpPr>
          <p:cNvPr id="42" name="TextBox 41">
            <a:extLst>
              <a:ext uri="{FF2B5EF4-FFF2-40B4-BE49-F238E27FC236}">
                <a16:creationId xmlns:a16="http://schemas.microsoft.com/office/drawing/2014/main" id="{4CA10789-E2D3-4ED3-8FB6-A54BD2FC3C48}"/>
              </a:ext>
            </a:extLst>
          </p:cNvPr>
          <p:cNvSpPr txBox="1"/>
          <p:nvPr/>
        </p:nvSpPr>
        <p:spPr>
          <a:xfrm>
            <a:off x="4744639" y="2594703"/>
            <a:ext cx="1252125" cy="369332"/>
          </a:xfrm>
          <a:prstGeom prst="rect">
            <a:avLst/>
          </a:prstGeom>
          <a:noFill/>
        </p:spPr>
        <p:txBody>
          <a:bodyPr wrap="square"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Cloud</a:t>
            </a:r>
          </a:p>
        </p:txBody>
      </p:sp>
      <p:grpSp>
        <p:nvGrpSpPr>
          <p:cNvPr id="43" name="Group 42">
            <a:extLst>
              <a:ext uri="{FF2B5EF4-FFF2-40B4-BE49-F238E27FC236}">
                <a16:creationId xmlns:a16="http://schemas.microsoft.com/office/drawing/2014/main" id="{773453A4-3A79-481B-B35B-F0D2CBA7CC1C}"/>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44" name="Freeform 907">
              <a:extLst>
                <a:ext uri="{FF2B5EF4-FFF2-40B4-BE49-F238E27FC236}">
                  <a16:creationId xmlns:a16="http://schemas.microsoft.com/office/drawing/2014/main" id="{EFF1660A-BD4F-43D0-B47B-33BC3AEEF1B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908">
              <a:extLst>
                <a:ext uri="{FF2B5EF4-FFF2-40B4-BE49-F238E27FC236}">
                  <a16:creationId xmlns:a16="http://schemas.microsoft.com/office/drawing/2014/main" id="{C81B2E59-84C6-4E65-B54A-8C139A56878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909">
              <a:extLst>
                <a:ext uri="{FF2B5EF4-FFF2-40B4-BE49-F238E27FC236}">
                  <a16:creationId xmlns:a16="http://schemas.microsoft.com/office/drawing/2014/main" id="{208B8E36-F221-49BA-8385-DC10FE66389B}"/>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910">
              <a:extLst>
                <a:ext uri="{FF2B5EF4-FFF2-40B4-BE49-F238E27FC236}">
                  <a16:creationId xmlns:a16="http://schemas.microsoft.com/office/drawing/2014/main" id="{E343A0F9-7705-4331-9803-78EE86743F7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911">
              <a:extLst>
                <a:ext uri="{FF2B5EF4-FFF2-40B4-BE49-F238E27FC236}">
                  <a16:creationId xmlns:a16="http://schemas.microsoft.com/office/drawing/2014/main" id="{72055F9E-504A-4FE1-95B0-3F6C7B77BD4C}"/>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9" name="server 2">
            <a:extLst>
              <a:ext uri="{FF2B5EF4-FFF2-40B4-BE49-F238E27FC236}">
                <a16:creationId xmlns:a16="http://schemas.microsoft.com/office/drawing/2014/main" id="{14CF241F-0F81-40DD-8A88-B0321BE8A1F0}"/>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50" name="AutoShape 11">
              <a:extLst>
                <a:ext uri="{FF2B5EF4-FFF2-40B4-BE49-F238E27FC236}">
                  <a16:creationId xmlns:a16="http://schemas.microsoft.com/office/drawing/2014/main" id="{B7179B60-563F-4A7B-BC3C-B7D1C2560103}"/>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13">
              <a:extLst>
                <a:ext uri="{FF2B5EF4-FFF2-40B4-BE49-F238E27FC236}">
                  <a16:creationId xmlns:a16="http://schemas.microsoft.com/office/drawing/2014/main" id="{FDDA8F14-16FC-47F9-8075-2EDB146989D2}"/>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14">
              <a:extLst>
                <a:ext uri="{FF2B5EF4-FFF2-40B4-BE49-F238E27FC236}">
                  <a16:creationId xmlns:a16="http://schemas.microsoft.com/office/drawing/2014/main" id="{50F7083B-1421-46DC-9E15-949F574EC4D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15">
              <a:extLst>
                <a:ext uri="{FF2B5EF4-FFF2-40B4-BE49-F238E27FC236}">
                  <a16:creationId xmlns:a16="http://schemas.microsoft.com/office/drawing/2014/main" id="{FC7101A6-1423-4B20-A3D4-27EED083838C}"/>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16">
              <a:extLst>
                <a:ext uri="{FF2B5EF4-FFF2-40B4-BE49-F238E27FC236}">
                  <a16:creationId xmlns:a16="http://schemas.microsoft.com/office/drawing/2014/main" id="{39FC280E-0DA8-41A0-95FF-20BFEB51A1B2}"/>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Rectangle 17">
              <a:extLst>
                <a:ext uri="{FF2B5EF4-FFF2-40B4-BE49-F238E27FC236}">
                  <a16:creationId xmlns:a16="http://schemas.microsoft.com/office/drawing/2014/main" id="{A42B7785-E48C-4E84-8D16-C4253DC5042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Rectangle 18">
              <a:extLst>
                <a:ext uri="{FF2B5EF4-FFF2-40B4-BE49-F238E27FC236}">
                  <a16:creationId xmlns:a16="http://schemas.microsoft.com/office/drawing/2014/main" id="{544F7417-0B97-40D9-9681-9F3EF22AB0A7}"/>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19">
              <a:extLst>
                <a:ext uri="{FF2B5EF4-FFF2-40B4-BE49-F238E27FC236}">
                  <a16:creationId xmlns:a16="http://schemas.microsoft.com/office/drawing/2014/main" id="{7B4B7F7B-90A2-4766-9F49-846DBE7EC3EC}"/>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20">
              <a:extLst>
                <a:ext uri="{FF2B5EF4-FFF2-40B4-BE49-F238E27FC236}">
                  <a16:creationId xmlns:a16="http://schemas.microsoft.com/office/drawing/2014/main" id="{00DE3093-5306-4B5D-A7C8-0057C9891B3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a:extLst>
                <a:ext uri="{FF2B5EF4-FFF2-40B4-BE49-F238E27FC236}">
                  <a16:creationId xmlns:a16="http://schemas.microsoft.com/office/drawing/2014/main" id="{D797DAFE-BDE2-4831-8AC2-B12CDA67C8F7}"/>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2">
              <a:extLst>
                <a:ext uri="{FF2B5EF4-FFF2-40B4-BE49-F238E27FC236}">
                  <a16:creationId xmlns:a16="http://schemas.microsoft.com/office/drawing/2014/main" id="{22E7CD0A-1A00-4132-A5EA-E10BFC7DBF7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23">
              <a:extLst>
                <a:ext uri="{FF2B5EF4-FFF2-40B4-BE49-F238E27FC236}">
                  <a16:creationId xmlns:a16="http://schemas.microsoft.com/office/drawing/2014/main" id="{75766E2B-0892-4298-8CB1-A1CCBCCC112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24">
              <a:extLst>
                <a:ext uri="{FF2B5EF4-FFF2-40B4-BE49-F238E27FC236}">
                  <a16:creationId xmlns:a16="http://schemas.microsoft.com/office/drawing/2014/main" id="{63FBC789-695E-471F-9C1F-11CEDACC23A5}"/>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241A2CBB-D160-4520-B5DE-7BE384800610}"/>
              </a:ext>
            </a:extLst>
          </p:cNvPr>
          <p:cNvSpPr txBox="1"/>
          <p:nvPr/>
        </p:nvSpPr>
        <p:spPr>
          <a:xfrm>
            <a:off x="3824805" y="3395226"/>
            <a:ext cx="6038354" cy="249299"/>
          </a:xfrm>
          <a:prstGeom prst="rect">
            <a:avLst/>
          </a:prstGeom>
          <a:noFill/>
        </p:spPr>
        <p:txBody>
          <a:bodyPr wrap="square" lIns="0" tIns="0" rIns="0" bIns="0" rtlCol="0">
            <a:no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Cloud shifts model towards dynamic allocation of capacity</a:t>
            </a:r>
          </a:p>
        </p:txBody>
      </p:sp>
      <p:sp>
        <p:nvSpPr>
          <p:cNvPr id="6" name="TextBox 5">
            <a:extLst>
              <a:ext uri="{FF2B5EF4-FFF2-40B4-BE49-F238E27FC236}">
                <a16:creationId xmlns:a16="http://schemas.microsoft.com/office/drawing/2014/main" id="{83307800-A444-4176-B69C-DD757CA3F069}"/>
              </a:ext>
            </a:extLst>
          </p:cNvPr>
          <p:cNvSpPr txBox="1"/>
          <p:nvPr/>
        </p:nvSpPr>
        <p:spPr>
          <a:xfrm>
            <a:off x="3824805" y="3964788"/>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IaaS</a:t>
            </a:r>
          </a:p>
        </p:txBody>
      </p:sp>
      <p:sp>
        <p:nvSpPr>
          <p:cNvPr id="30" name="TextBox 29">
            <a:extLst>
              <a:ext uri="{FF2B5EF4-FFF2-40B4-BE49-F238E27FC236}">
                <a16:creationId xmlns:a16="http://schemas.microsoft.com/office/drawing/2014/main" id="{28582D29-4633-48C6-B38C-4CBA67C06C0F}"/>
              </a:ext>
            </a:extLst>
          </p:cNvPr>
          <p:cNvSpPr txBox="1"/>
          <p:nvPr/>
        </p:nvSpPr>
        <p:spPr>
          <a:xfrm>
            <a:off x="3824805" y="4442946"/>
            <a:ext cx="2026488" cy="1015663"/>
          </a:xfrm>
          <a:prstGeom prst="rect">
            <a:avLst/>
          </a:prstGeom>
          <a:noFill/>
        </p:spPr>
        <p:txBody>
          <a:bodyPr wrap="square" lIns="0" tIns="0" rIns="0" bIns="0">
            <a:noAutofit/>
          </a:bodyPr>
          <a:lstStyle/>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Virtual machines</a:t>
            </a:r>
          </a:p>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Storage offerings – managed disks, blob storage</a:t>
            </a:r>
          </a:p>
        </p:txBody>
      </p:sp>
      <p:sp>
        <p:nvSpPr>
          <p:cNvPr id="4" name="TextBox 3">
            <a:extLst>
              <a:ext uri="{FF2B5EF4-FFF2-40B4-BE49-F238E27FC236}">
                <a16:creationId xmlns:a16="http://schemas.microsoft.com/office/drawing/2014/main" id="{B27EDD30-FC08-42D7-A45C-1720E50F0AFF}"/>
              </a:ext>
            </a:extLst>
          </p:cNvPr>
          <p:cNvSpPr txBox="1"/>
          <p:nvPr/>
        </p:nvSpPr>
        <p:spPr>
          <a:xfrm>
            <a:off x="6532602" y="3964788"/>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PaaS</a:t>
            </a:r>
          </a:p>
        </p:txBody>
      </p:sp>
      <p:sp>
        <p:nvSpPr>
          <p:cNvPr id="32" name="TextBox 31">
            <a:extLst>
              <a:ext uri="{FF2B5EF4-FFF2-40B4-BE49-F238E27FC236}">
                <a16:creationId xmlns:a16="http://schemas.microsoft.com/office/drawing/2014/main" id="{CA26C981-A451-476E-B5AD-496AA0EE8701}"/>
              </a:ext>
            </a:extLst>
          </p:cNvPr>
          <p:cNvSpPr txBox="1"/>
          <p:nvPr/>
        </p:nvSpPr>
        <p:spPr>
          <a:xfrm>
            <a:off x="6532602" y="4441200"/>
            <a:ext cx="2026487" cy="1169551"/>
          </a:xfrm>
          <a:prstGeom prst="rect">
            <a:avLst/>
          </a:prstGeom>
          <a:noFill/>
        </p:spPr>
        <p:txBody>
          <a:bodyPr wrap="square" lIns="0" tIns="0" rIns="0" bIns="0">
            <a:noAutofit/>
          </a:bodyPr>
          <a:lstStyle/>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Containerization and workload portability</a:t>
            </a:r>
          </a:p>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Databases</a:t>
            </a:r>
          </a:p>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Analytics</a:t>
            </a:r>
          </a:p>
        </p:txBody>
      </p:sp>
      <p:sp>
        <p:nvSpPr>
          <p:cNvPr id="5" name="TextBox 4">
            <a:extLst>
              <a:ext uri="{FF2B5EF4-FFF2-40B4-BE49-F238E27FC236}">
                <a16:creationId xmlns:a16="http://schemas.microsoft.com/office/drawing/2014/main" id="{83B93CF3-F228-4EEB-AE41-E6E596673F64}"/>
              </a:ext>
            </a:extLst>
          </p:cNvPr>
          <p:cNvSpPr txBox="1"/>
          <p:nvPr/>
        </p:nvSpPr>
        <p:spPr>
          <a:xfrm>
            <a:off x="9240400" y="3964788"/>
            <a:ext cx="1841988" cy="27699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SaaS</a:t>
            </a:r>
          </a:p>
        </p:txBody>
      </p:sp>
      <p:sp>
        <p:nvSpPr>
          <p:cNvPr id="34" name="TextBox 33">
            <a:extLst>
              <a:ext uri="{FF2B5EF4-FFF2-40B4-BE49-F238E27FC236}">
                <a16:creationId xmlns:a16="http://schemas.microsoft.com/office/drawing/2014/main" id="{540B82B7-E122-4188-95F3-50EFAB47F3BE}"/>
              </a:ext>
            </a:extLst>
          </p:cNvPr>
          <p:cNvSpPr txBox="1"/>
          <p:nvPr/>
        </p:nvSpPr>
        <p:spPr>
          <a:xfrm>
            <a:off x="9240400" y="4469497"/>
            <a:ext cx="2308472" cy="646331"/>
          </a:xfrm>
          <a:prstGeom prst="rect">
            <a:avLst/>
          </a:prstGeom>
          <a:noFill/>
        </p:spPr>
        <p:txBody>
          <a:bodyPr wrap="square" lIns="0" tIns="0" rIns="0" bIns="0">
            <a:noAutofit/>
          </a:bodyPr>
          <a:lstStyle/>
          <a:p>
            <a:pPr marL="0" marR="0" lvl="3"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Shifts on-premises infrastructure to direct SaaS offerings (O365 or other cloud SaaS offerings)</a:t>
            </a:r>
          </a:p>
        </p:txBody>
      </p:sp>
    </p:spTree>
    <p:extLst>
      <p:ext uri="{BB962C8B-B14F-4D97-AF65-F5344CB8AC3E}">
        <p14:creationId xmlns:p14="http://schemas.microsoft.com/office/powerpoint/2010/main" val="3277143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9"/>
                                        </p:tgtEl>
                                        <p:attrNameLst>
                                          <p:attrName>ppt_x</p:attrName>
                                          <p:attrName>ppt_y</p:attrName>
                                        </p:attrNameLst>
                                      </p:cBhvr>
                                      <p:rCtr x="0" y="-3472"/>
                                    </p:animMotion>
                                  </p:childTnLst>
                                </p:cTn>
                              </p:par>
                              <p:par>
                                <p:cTn id="10" presetID="10" presetClass="entr" presetSubtype="0" fill="hold"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64" presetClass="path" presetSubtype="0" decel="100000" fill="hold" nodeType="withEffect">
                                  <p:stCondLst>
                                    <p:cond delay="0"/>
                                  </p:stCondLst>
                                  <p:childTnLst>
                                    <p:animMotion origin="layout" path="M -1.45833E-6 0.06922 L -1.45833E-6 -3.7037E-6 " pathEditMode="relative" rAng="0" ptsTypes="AA">
                                      <p:cBhvr>
                                        <p:cTn id="14" dur="500" fill="hold"/>
                                        <p:tgtEl>
                                          <p:spTgt spid="49"/>
                                        </p:tgtEl>
                                        <p:attrNameLst>
                                          <p:attrName>ppt_x</p:attrName>
                                          <p:attrName>ppt_y</p:attrName>
                                        </p:attrNameLst>
                                      </p:cBhvr>
                                      <p:rCtr x="0" y="-3472"/>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41"/>
                                        </p:tgtEl>
                                        <p:attrNameLst>
                                          <p:attrName>ppt_x</p:attrName>
                                          <p:attrName>ppt_y</p:attrName>
                                        </p:attrNameLst>
                                      </p:cBhvr>
                                      <p:rCtr x="0" y="-3472"/>
                                    </p:animMotion>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64" presetClass="path" presetSubtype="0" decel="100000" fill="hold" grpId="1" nodeType="withEffect">
                                  <p:stCondLst>
                                    <p:cond delay="0"/>
                                  </p:stCondLst>
                                  <p:childTnLst>
                                    <p:animMotion origin="layout" path="M -1.45833E-6 0.06922 L -1.45833E-6 -3.7037E-6 " pathEditMode="relative" rAng="0" ptsTypes="AA">
                                      <p:cBhvr>
                                        <p:cTn id="24" dur="500" fill="hold"/>
                                        <p:tgtEl>
                                          <p:spTgt spid="28"/>
                                        </p:tgtEl>
                                        <p:attrNameLst>
                                          <p:attrName>ppt_x</p:attrName>
                                          <p:attrName>ppt_y</p:attrName>
                                        </p:attrNameLst>
                                      </p:cBhvr>
                                      <p:rCtr x="0" y="-3472"/>
                                    </p:animMotion>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64" presetClass="path" presetSubtype="0" decel="100000" fill="hold" nodeType="withEffect">
                                  <p:stCondLst>
                                    <p:cond delay="0"/>
                                  </p:stCondLst>
                                  <p:childTnLst>
                                    <p:animMotion origin="layout" path="M -1.45833E-6 0.06922 L -1.45833E-6 -3.7037E-6 " pathEditMode="relative" rAng="0" ptsTypes="AA">
                                      <p:cBhvr>
                                        <p:cTn id="30" dur="500" fill="hold"/>
                                        <p:tgtEl>
                                          <p:spTgt spid="43"/>
                                        </p:tgtEl>
                                        <p:attrNameLst>
                                          <p:attrName>ppt_x</p:attrName>
                                          <p:attrName>ppt_y</p:attrName>
                                        </p:attrNameLst>
                                      </p:cBhvr>
                                      <p:rCtr x="0" y="-3472"/>
                                    </p:animMotion>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64" presetClass="path" presetSubtype="0" decel="100000" fill="hold" grpId="1" nodeType="withEffect">
                                  <p:stCondLst>
                                    <p:cond delay="0"/>
                                  </p:stCondLst>
                                  <p:childTnLst>
                                    <p:animMotion origin="layout" path="M -1.45833E-6 0.06922 L -1.45833E-6 -3.7037E-6 " pathEditMode="relative" rAng="0" ptsTypes="AA">
                                      <p:cBhvr>
                                        <p:cTn id="35" dur="500" fill="hold"/>
                                        <p:tgtEl>
                                          <p:spTgt spid="42"/>
                                        </p:tgtEl>
                                        <p:attrNameLst>
                                          <p:attrName>ppt_x</p:attrName>
                                          <p:attrName>ppt_y</p:attrName>
                                        </p:attrNameLst>
                                      </p:cBhvr>
                                      <p:rCtr x="0" y="-3472"/>
                                    </p:animMotion>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64" presetClass="path" presetSubtype="0" decel="100000" fill="hold" grpId="1" nodeType="withEffect">
                                  <p:stCondLst>
                                    <p:cond delay="0"/>
                                  </p:stCondLst>
                                  <p:childTnLst>
                                    <p:animMotion origin="layout" path="M -1.45833E-6 0.06922 L -1.45833E-6 -3.7037E-6 " pathEditMode="relative" rAng="0" ptsTypes="AA">
                                      <p:cBhvr>
                                        <p:cTn id="40" dur="500" fill="hold"/>
                                        <p:tgtEl>
                                          <p:spTgt spid="40"/>
                                        </p:tgtEl>
                                        <p:attrNameLst>
                                          <p:attrName>ppt_x</p:attrName>
                                          <p:attrName>ppt_y</p:attrName>
                                        </p:attrNameLst>
                                      </p:cBhvr>
                                      <p:rCtr x="0" y="-3472"/>
                                    </p:animMotion>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64" presetClass="path" presetSubtype="0" decel="100000" fill="hold" grpId="1" nodeType="withEffect">
                                  <p:stCondLst>
                                    <p:cond delay="0"/>
                                  </p:stCondLst>
                                  <p:childTnLst>
                                    <p:animMotion origin="layout" path="M -1.45833E-6 0.06922 L -1.45833E-6 -3.7037E-6 " pathEditMode="relative" rAng="0" ptsTypes="AA">
                                      <p:cBhvr>
                                        <p:cTn id="45" dur="500" fill="hold"/>
                                        <p:tgtEl>
                                          <p:spTgt spid="36"/>
                                        </p:tgtEl>
                                        <p:attrNameLst>
                                          <p:attrName>ppt_x</p:attrName>
                                          <p:attrName>ppt_y</p:attrName>
                                        </p:attrNameLst>
                                      </p:cBhvr>
                                      <p:rCtr x="0" y="-3472"/>
                                    </p:animMotion>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64" presetClass="path" presetSubtype="0" decel="100000" fill="hold" grpId="1" nodeType="withEffect">
                                  <p:stCondLst>
                                    <p:cond delay="0"/>
                                  </p:stCondLst>
                                  <p:childTnLst>
                                    <p:animMotion origin="layout" path="M -1.45833E-6 0.06922 L -1.45833E-6 -3.7037E-6 " pathEditMode="relative" rAng="0" ptsTypes="AA">
                                      <p:cBhvr>
                                        <p:cTn id="51" dur="500" fill="hold"/>
                                        <p:tgtEl>
                                          <p:spTgt spid="6"/>
                                        </p:tgtEl>
                                        <p:attrNameLst>
                                          <p:attrName>ppt_x</p:attrName>
                                          <p:attrName>ppt_y</p:attrName>
                                        </p:attrNameLst>
                                      </p:cBhvr>
                                      <p:rCtr x="0" y="-3472"/>
                                    </p:animMotion>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64" presetClass="path" presetSubtype="0" decel="100000" fill="hold" grpId="1" nodeType="withEffect">
                                  <p:stCondLst>
                                    <p:cond delay="0"/>
                                  </p:stCondLst>
                                  <p:childTnLst>
                                    <p:animMotion origin="layout" path="M -1.45833E-6 0.06922 L -1.45833E-6 -3.7037E-6 " pathEditMode="relative" rAng="0" ptsTypes="AA">
                                      <p:cBhvr>
                                        <p:cTn id="56" dur="500" fill="hold"/>
                                        <p:tgtEl>
                                          <p:spTgt spid="30"/>
                                        </p:tgtEl>
                                        <p:attrNameLst>
                                          <p:attrName>ppt_x</p:attrName>
                                          <p:attrName>ppt_y</p:attrName>
                                        </p:attrNameLst>
                                      </p:cBhvr>
                                      <p:rCtr x="0" y="-3472"/>
                                    </p:animMotion>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par>
                                <p:cTn id="61" presetID="64" presetClass="path" presetSubtype="0" decel="100000" fill="hold" grpId="1" nodeType="withEffect">
                                  <p:stCondLst>
                                    <p:cond delay="0"/>
                                  </p:stCondLst>
                                  <p:childTnLst>
                                    <p:animMotion origin="layout" path="M -1.45833E-6 0.06922 L -1.45833E-6 -3.7037E-6 " pathEditMode="relative" rAng="0" ptsTypes="AA">
                                      <p:cBhvr>
                                        <p:cTn id="62" dur="500" fill="hold"/>
                                        <p:tgtEl>
                                          <p:spTgt spid="4"/>
                                        </p:tgtEl>
                                        <p:attrNameLst>
                                          <p:attrName>ppt_x</p:attrName>
                                          <p:attrName>ppt_y</p:attrName>
                                        </p:attrNameLst>
                                      </p:cBhvr>
                                      <p:rCtr x="0" y="-3472"/>
                                    </p:animMotion>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64" presetClass="path" presetSubtype="0" decel="100000" fill="hold" grpId="1" nodeType="withEffect">
                                  <p:stCondLst>
                                    <p:cond delay="0"/>
                                  </p:stCondLst>
                                  <p:childTnLst>
                                    <p:animMotion origin="layout" path="M -1.45833E-6 0.06922 L -1.45833E-6 -3.7037E-6 " pathEditMode="relative" rAng="0" ptsTypes="AA">
                                      <p:cBhvr>
                                        <p:cTn id="67" dur="500" fill="hold"/>
                                        <p:tgtEl>
                                          <p:spTgt spid="32"/>
                                        </p:tgtEl>
                                        <p:attrNameLst>
                                          <p:attrName>ppt_x</p:attrName>
                                          <p:attrName>ppt_y</p:attrName>
                                        </p:attrNameLst>
                                      </p:cBhvr>
                                      <p:rCtr x="0" y="-3472"/>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64" presetClass="path" presetSubtype="0" decel="100000" fill="hold" grpId="1" nodeType="withEffect">
                                  <p:stCondLst>
                                    <p:cond delay="0"/>
                                  </p:stCondLst>
                                  <p:childTnLst>
                                    <p:animMotion origin="layout" path="M -1.45833E-6 0.06922 L -1.45833E-6 -3.7037E-6 " pathEditMode="relative" rAng="0" ptsTypes="AA">
                                      <p:cBhvr>
                                        <p:cTn id="73" dur="500" fill="hold"/>
                                        <p:tgtEl>
                                          <p:spTgt spid="5"/>
                                        </p:tgtEl>
                                        <p:attrNameLst>
                                          <p:attrName>ppt_x</p:attrName>
                                          <p:attrName>ppt_y</p:attrName>
                                        </p:attrNameLst>
                                      </p:cBhvr>
                                      <p:rCtr x="0" y="-3472"/>
                                    </p:animMotion>
                                  </p:childTnLst>
                                </p:cTn>
                              </p:par>
                              <p:par>
                                <p:cTn id="74" presetID="10" presetClass="entr" presetSubtype="0" fill="hold" grpId="0"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64" presetClass="path" presetSubtype="0" decel="100000" fill="hold" grpId="1" nodeType="withEffect">
                                  <p:stCondLst>
                                    <p:cond delay="0"/>
                                  </p:stCondLst>
                                  <p:childTnLst>
                                    <p:animMotion origin="layout" path="M -1.45833E-6 0.06922 L -1.45833E-6 -3.7037E-6 " pathEditMode="relative" rAng="0" ptsTypes="AA">
                                      <p:cBhvr>
                                        <p:cTn id="78" dur="500" fill="hold"/>
                                        <p:tgtEl>
                                          <p:spTgt spid="34"/>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1" grpId="0"/>
      <p:bldP spid="41" grpId="1"/>
      <p:bldP spid="28" grpId="0"/>
      <p:bldP spid="28" grpId="1"/>
      <p:bldP spid="42" grpId="0"/>
      <p:bldP spid="42" grpId="1"/>
      <p:bldP spid="36" grpId="0"/>
      <p:bldP spid="36" grpId="1"/>
      <p:bldP spid="6" grpId="0"/>
      <p:bldP spid="6" grpId="1"/>
      <p:bldP spid="30" grpId="0"/>
      <p:bldP spid="30" grpId="1"/>
      <p:bldP spid="4" grpId="0"/>
      <p:bldP spid="4" grpId="1"/>
      <p:bldP spid="32" grpId="0"/>
      <p:bldP spid="32" grpId="1"/>
      <p:bldP spid="5" grpId="0"/>
      <p:bldP spid="5" grpId="1"/>
      <p:bldP spid="34" grpId="0"/>
      <p:bldP spid="3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637E-C717-41F2-BA99-24C97DE045B2}"/>
              </a:ext>
            </a:extLst>
          </p:cNvPr>
          <p:cNvSpPr>
            <a:spLocks noGrp="1"/>
          </p:cNvSpPr>
          <p:nvPr>
            <p:ph type="title"/>
          </p:nvPr>
        </p:nvSpPr>
        <p:spPr>
          <a:xfrm>
            <a:off x="427038" y="449263"/>
            <a:ext cx="11303917" cy="813819"/>
          </a:xfrm>
        </p:spPr>
        <p:txBody>
          <a:bodyPr>
            <a:normAutofit/>
          </a:bodyPr>
          <a:lstStyle/>
          <a:p>
            <a:r>
              <a:rPr lang="en-US"/>
              <a:t>How your current workloads translate to the cloud</a:t>
            </a:r>
          </a:p>
        </p:txBody>
      </p:sp>
      <p:sp>
        <p:nvSpPr>
          <p:cNvPr id="3" name="TextBox 2">
            <a:extLst>
              <a:ext uri="{FF2B5EF4-FFF2-40B4-BE49-F238E27FC236}">
                <a16:creationId xmlns:a16="http://schemas.microsoft.com/office/drawing/2014/main" id="{EE572B07-3CC8-420D-9FBB-7E20696E4CBF}"/>
              </a:ext>
            </a:extLst>
          </p:cNvPr>
          <p:cNvSpPr txBox="1"/>
          <p:nvPr/>
        </p:nvSpPr>
        <p:spPr>
          <a:xfrm>
            <a:off x="455613" y="1718762"/>
            <a:ext cx="8790549" cy="1206484"/>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Spin up or deprovision resources to build your budgetary allocation</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Deploy and deprovision quickly—fail fast</a:t>
            </a:r>
          </a:p>
          <a:p>
            <a:pPr marL="0" marR="0" lvl="1" indent="0" algn="l" defTabSz="914400"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Leverage modular components across multiple applications</a:t>
            </a:r>
          </a:p>
        </p:txBody>
      </p:sp>
      <p:sp>
        <p:nvSpPr>
          <p:cNvPr id="8" name="TextBox 7">
            <a:extLst>
              <a:ext uri="{FF2B5EF4-FFF2-40B4-BE49-F238E27FC236}">
                <a16:creationId xmlns:a16="http://schemas.microsoft.com/office/drawing/2014/main" id="{34E4B2B0-F899-485A-8FD9-A73737EA2F80}"/>
              </a:ext>
            </a:extLst>
          </p:cNvPr>
          <p:cNvSpPr txBox="1"/>
          <p:nvPr/>
        </p:nvSpPr>
        <p:spPr>
          <a:xfrm>
            <a:off x="455613" y="3796628"/>
            <a:ext cx="8425668" cy="2012859"/>
          </a:xfrm>
          <a:prstGeom prst="rect">
            <a:avLst/>
          </a:prstGeom>
          <a:noFill/>
        </p:spPr>
        <p:txBody>
          <a:bodyPr wrap="square" lIns="0" rtlCol="0">
            <a:sp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Further optimize your investment with cloud billing models and offers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Hybrid Benefit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Dedicated Host</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Reservations</a:t>
            </a:r>
          </a:p>
          <a:p>
            <a:pPr marL="285750" marR="0" lvl="1" indent="-2857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Azure spot pricing</a:t>
            </a:r>
            <a:endParaRPr kumimoji="0" lang="en-US" sz="2000" b="0" i="0" u="none" strike="noStrike" kern="1200" cap="none" spc="0" normalizeH="0" baseline="0" noProof="0">
              <a:ln>
                <a:noFill/>
              </a:ln>
              <a:solidFill>
                <a:srgbClr val="0078D3"/>
              </a:solidFill>
              <a:effectLst/>
              <a:uLnTx/>
              <a:uFillTx/>
              <a:latin typeface="Segoe UI Semibold"/>
              <a:ea typeface="+mn-ea"/>
              <a:cs typeface="+mn-cs"/>
            </a:endParaRPr>
          </a:p>
        </p:txBody>
      </p:sp>
      <p:cxnSp>
        <p:nvCxnSpPr>
          <p:cNvPr id="10" name="Straight Connector 9">
            <a:extLst>
              <a:ext uri="{FF2B5EF4-FFF2-40B4-BE49-F238E27FC236}">
                <a16:creationId xmlns:a16="http://schemas.microsoft.com/office/drawing/2014/main" id="{1FEFEBD3-3615-4A7F-9F28-DBFA4164116A}"/>
              </a:ext>
              <a:ext uri="{C183D7F6-B498-43B3-948B-1728B52AA6E4}">
                <adec:decorative xmlns:adec="http://schemas.microsoft.com/office/drawing/2017/decorative" val="1"/>
              </a:ext>
            </a:extLst>
          </p:cNvPr>
          <p:cNvCxnSpPr>
            <a:cxnSpLocks/>
          </p:cNvCxnSpPr>
          <p:nvPr/>
        </p:nvCxnSpPr>
        <p:spPr>
          <a:xfrm>
            <a:off x="427038" y="3371779"/>
            <a:ext cx="8131746" cy="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44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4" presetClass="path" presetSubtype="0" decel="100000" fill="hold" grpId="1" nodeType="withEffect">
                                  <p:stCondLst>
                                    <p:cond delay="0"/>
                                  </p:stCondLst>
                                  <p:childTnLst>
                                    <p:animMotion origin="layout" path="M -1.45833E-6 0.06922 L -1.45833E-6 -3.7037E-6 " pathEditMode="relative" rAng="0" ptsTypes="AA">
                                      <p:cBhvr>
                                        <p:cTn id="9" dur="500" fill="hold"/>
                                        <p:tgtEl>
                                          <p:spTgt spid="3"/>
                                        </p:tgtEl>
                                        <p:attrNameLst>
                                          <p:attrName>ppt_x</p:attrName>
                                          <p:attrName>ppt_y</p:attrName>
                                        </p:attrNameLst>
                                      </p:cBhvr>
                                      <p:rCtr x="0" y="-3472"/>
                                    </p:animMotion>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outVertical)">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decel="100000" fill="hold" grpId="1" nodeType="withEffect">
                                  <p:stCondLst>
                                    <p:cond delay="0"/>
                                  </p:stCondLst>
                                  <p:childTnLst>
                                    <p:animMotion origin="layout" path="M -1.45833E-6 0.06922 L -1.45833E-6 -3.7037E-6 " pathEditMode="relative" rAng="0" ptsTypes="AA">
                                      <p:cBhvr>
                                        <p:cTn id="19" dur="500" fill="hold"/>
                                        <p:tgtEl>
                                          <p:spTgt spid="8"/>
                                        </p:tgtEl>
                                        <p:attrNameLst>
                                          <p:attrName>ppt_x</p:attrName>
                                          <p:attrName>ppt_y</p:attrName>
                                        </p:attrNameLst>
                                      </p:cBhvr>
                                      <p:rCtr x="0"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EA3969C-78DA-4508-A649-D18D45D8EE24}"/>
              </a:ext>
              <a:ext uri="{C183D7F6-B498-43B3-948B-1728B52AA6E4}">
                <adec:decorative xmlns:adec="http://schemas.microsoft.com/office/drawing/2017/decorative" val="1"/>
              </a:ext>
            </a:extLst>
          </p:cNvPr>
          <p:cNvSpPr/>
          <p:nvPr/>
        </p:nvSpPr>
        <p:spPr bwMode="auto">
          <a:xfrm>
            <a:off x="427821" y="2201863"/>
            <a:ext cx="3116365" cy="4343400"/>
          </a:xfrm>
          <a:prstGeom prst="rect">
            <a:avLst/>
          </a:prstGeom>
          <a:solidFill>
            <a:srgbClr val="3B3B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E372EA8-AAC5-4AC6-AFE9-3A0D676EC02D}"/>
              </a:ext>
              <a:ext uri="{C183D7F6-B498-43B3-948B-1728B52AA6E4}">
                <adec:decorative xmlns:adec="http://schemas.microsoft.com/office/drawing/2017/decorative" val="1"/>
              </a:ext>
            </a:extLst>
          </p:cNvPr>
          <p:cNvSpPr/>
          <p:nvPr/>
        </p:nvSpPr>
        <p:spPr bwMode="auto">
          <a:xfrm>
            <a:off x="3544186" y="2201863"/>
            <a:ext cx="8465252" cy="434340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F37C84E-C560-468A-84C8-CF2F4AEB3502}"/>
              </a:ext>
            </a:extLst>
          </p:cNvPr>
          <p:cNvSpPr>
            <a:spLocks noGrp="1"/>
          </p:cNvSpPr>
          <p:nvPr>
            <p:ph type="title"/>
          </p:nvPr>
        </p:nvSpPr>
        <p:spPr>
          <a:xfrm>
            <a:off x="455996" y="620429"/>
            <a:ext cx="11306469" cy="403137"/>
          </a:xfrm>
        </p:spPr>
        <p:txBody>
          <a:bodyPr/>
          <a:lstStyle/>
          <a:p>
            <a:r>
              <a:rPr lang="en-US"/>
              <a:t>How does cloud pricing work?</a:t>
            </a:r>
          </a:p>
        </p:txBody>
      </p:sp>
      <p:sp>
        <p:nvSpPr>
          <p:cNvPr id="33" name="TextBox 32">
            <a:extLst>
              <a:ext uri="{FF2B5EF4-FFF2-40B4-BE49-F238E27FC236}">
                <a16:creationId xmlns:a16="http://schemas.microsoft.com/office/drawing/2014/main" id="{C8E0CCCF-E726-4270-915D-DD46F1CEBF02}"/>
              </a:ext>
            </a:extLst>
          </p:cNvPr>
          <p:cNvSpPr txBox="1"/>
          <p:nvPr/>
        </p:nvSpPr>
        <p:spPr>
          <a:xfrm>
            <a:off x="455995" y="1212355"/>
            <a:ext cx="11713756"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On-premises spend </a:t>
            </a:r>
            <a:r>
              <a:rPr kumimoji="0" lang="en-US" sz="2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results in a </a:t>
            </a:r>
            <a:r>
              <a:rPr kumimoji="0" lang="en-US" sz="24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fixed cost structure</a:t>
            </a:r>
          </a:p>
        </p:txBody>
      </p:sp>
      <p:sp>
        <p:nvSpPr>
          <p:cNvPr id="99" name="TextBox 98">
            <a:extLst>
              <a:ext uri="{FF2B5EF4-FFF2-40B4-BE49-F238E27FC236}">
                <a16:creationId xmlns:a16="http://schemas.microsoft.com/office/drawing/2014/main" id="{069F5EB3-8433-45EE-961C-4CC2431BA167}"/>
              </a:ext>
            </a:extLst>
          </p:cNvPr>
          <p:cNvSpPr txBox="1"/>
          <p:nvPr/>
        </p:nvSpPr>
        <p:spPr>
          <a:xfrm>
            <a:off x="1447330" y="2594703"/>
            <a:ext cx="2599912" cy="369332"/>
          </a:xfrm>
          <a:prstGeom prst="rect">
            <a:avLst/>
          </a:prstGeom>
          <a:noFill/>
        </p:spPr>
        <p:txBody>
          <a:bodyPr wrap="square" lIns="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On-premises</a:t>
            </a:r>
          </a:p>
        </p:txBody>
      </p:sp>
      <p:sp>
        <p:nvSpPr>
          <p:cNvPr id="95" name="TextBox 94">
            <a:extLst>
              <a:ext uri="{FF2B5EF4-FFF2-40B4-BE49-F238E27FC236}">
                <a16:creationId xmlns:a16="http://schemas.microsoft.com/office/drawing/2014/main" id="{19868355-6582-4B19-AF10-A02F8E4346A7}"/>
              </a:ext>
            </a:extLst>
          </p:cNvPr>
          <p:cNvSpPr txBox="1"/>
          <p:nvPr/>
        </p:nvSpPr>
        <p:spPr>
          <a:xfrm>
            <a:off x="658110" y="3082637"/>
            <a:ext cx="2593825" cy="3108543"/>
          </a:xfrm>
          <a:prstGeom prst="rect">
            <a:avLst/>
          </a:prstGeom>
          <a:noFill/>
        </p:spPr>
        <p:txBody>
          <a:bodyPr wrap="square" lIns="0" tIns="0" rIns="0" bIns="0">
            <a:sp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On-premises IT costs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are often </a:t>
            </a:r>
            <a:r>
              <a:rPr kumimoji="0" lang="en-US" sz="1600" b="0" i="0" u="none" strike="noStrike" kern="1200" cap="none" spc="0" normalizeH="0" baseline="0" noProof="0">
                <a:ln>
                  <a:noFill/>
                </a:ln>
                <a:solidFill>
                  <a:srgbClr val="50E6FF"/>
                </a:solidFill>
                <a:effectLst/>
                <a:uLnTx/>
                <a:uFillTx/>
                <a:latin typeface="Segoe UI"/>
                <a:ea typeface="+mn-ea"/>
                <a:cs typeface="+mn-cs"/>
              </a:rPr>
              <a:t>upfront </a:t>
            </a:r>
            <a:br>
              <a:rPr kumimoji="0" lang="en-US" sz="1600" b="0" i="0" u="none" strike="noStrike" kern="1200" cap="none" spc="0" normalizeH="0" baseline="0" noProof="0">
                <a:ln>
                  <a:noFill/>
                </a:ln>
                <a:solidFill>
                  <a:srgbClr val="50E6FF"/>
                </a:solidFill>
                <a:effectLst/>
                <a:uLnTx/>
                <a:uFillTx/>
                <a:latin typeface="Segoe UI"/>
                <a:ea typeface="+mn-ea"/>
                <a:cs typeface="+mn-cs"/>
              </a:rPr>
            </a:br>
            <a:r>
              <a:rPr kumimoji="0" lang="en-US" sz="1600" b="0" i="0" u="none" strike="noStrike" kern="1200" cap="none" spc="0" normalizeH="0" baseline="0" noProof="0">
                <a:ln>
                  <a:noFill/>
                </a:ln>
                <a:solidFill>
                  <a:srgbClr val="50E6FF"/>
                </a:solidFill>
                <a:effectLst/>
                <a:uLnTx/>
                <a:uFillTx/>
                <a:latin typeface="Segoe UI"/>
                <a:ea typeface="+mn-ea"/>
                <a:cs typeface="+mn-cs"/>
              </a:rPr>
              <a:t>and require initial capital investment</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Regardless of underlying demand, you're committed to your initial fixed capacity</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Because of your growth expectations, you must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pre-buy for expected demand and growth</a:t>
            </a:r>
          </a:p>
        </p:txBody>
      </p:sp>
      <p:sp>
        <p:nvSpPr>
          <p:cNvPr id="74" name="TextBox 73">
            <a:extLst>
              <a:ext uri="{FF2B5EF4-FFF2-40B4-BE49-F238E27FC236}">
                <a16:creationId xmlns:a16="http://schemas.microsoft.com/office/drawing/2014/main" id="{EE954537-BCF0-4883-8BFD-7D072DEFFB47}"/>
              </a:ext>
            </a:extLst>
          </p:cNvPr>
          <p:cNvSpPr txBox="1"/>
          <p:nvPr/>
        </p:nvSpPr>
        <p:spPr>
          <a:xfrm>
            <a:off x="4744639" y="2594703"/>
            <a:ext cx="1252125" cy="369332"/>
          </a:xfrm>
          <a:prstGeom prst="rect">
            <a:avLst/>
          </a:prstGeom>
          <a:noFill/>
        </p:spPr>
        <p:txBody>
          <a:bodyPr wrap="square" rtlCol="0">
            <a:spAutoFit/>
          </a:bodyPr>
          <a:lstStyle/>
          <a:p>
            <a:pPr marL="0" marR="0" lvl="1"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mn-cs"/>
              </a:rPr>
              <a:t>Cloud</a:t>
            </a:r>
          </a:p>
        </p:txBody>
      </p:sp>
      <p:grpSp>
        <p:nvGrpSpPr>
          <p:cNvPr id="75" name="Group 74">
            <a:extLst>
              <a:ext uri="{FF2B5EF4-FFF2-40B4-BE49-F238E27FC236}">
                <a16:creationId xmlns:a16="http://schemas.microsoft.com/office/drawing/2014/main" id="{413AE3B7-6C1D-4CD0-9326-7B7B6F826935}"/>
              </a:ext>
              <a:ext uri="{C183D7F6-B498-43B3-948B-1728B52AA6E4}">
                <adec:decorative xmlns:adec="http://schemas.microsoft.com/office/drawing/2017/decorative" val="1"/>
              </a:ext>
            </a:extLst>
          </p:cNvPr>
          <p:cNvGrpSpPr/>
          <p:nvPr/>
        </p:nvGrpSpPr>
        <p:grpSpPr>
          <a:xfrm>
            <a:off x="3874129" y="2511496"/>
            <a:ext cx="748480" cy="431715"/>
            <a:chOff x="6313882" y="1370180"/>
            <a:chExt cx="443543" cy="261457"/>
          </a:xfrm>
        </p:grpSpPr>
        <p:sp>
          <p:nvSpPr>
            <p:cNvPr id="76" name="Freeform 907">
              <a:extLst>
                <a:ext uri="{FF2B5EF4-FFF2-40B4-BE49-F238E27FC236}">
                  <a16:creationId xmlns:a16="http://schemas.microsoft.com/office/drawing/2014/main" id="{C7875535-6732-41FB-84FA-9FCB0F3B065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7" name="Freeform 908">
              <a:extLst>
                <a:ext uri="{FF2B5EF4-FFF2-40B4-BE49-F238E27FC236}">
                  <a16:creationId xmlns:a16="http://schemas.microsoft.com/office/drawing/2014/main" id="{6F0B3140-5CF7-4F52-A188-13D1B3F3BF2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8" name="Oval 909">
              <a:extLst>
                <a:ext uri="{FF2B5EF4-FFF2-40B4-BE49-F238E27FC236}">
                  <a16:creationId xmlns:a16="http://schemas.microsoft.com/office/drawing/2014/main" id="{D6DB4510-628A-48E9-8CE8-9B4EDD2CA4A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9" name="Freeform 910">
              <a:extLst>
                <a:ext uri="{FF2B5EF4-FFF2-40B4-BE49-F238E27FC236}">
                  <a16:creationId xmlns:a16="http://schemas.microsoft.com/office/drawing/2014/main" id="{60E18A82-8ACE-4BB5-B34E-32744CB9BE3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80" name="Freeform 911">
              <a:extLst>
                <a:ext uri="{FF2B5EF4-FFF2-40B4-BE49-F238E27FC236}">
                  <a16:creationId xmlns:a16="http://schemas.microsoft.com/office/drawing/2014/main" id="{4CD45E98-41A5-4FCD-9638-5F6B0D2B7741}"/>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1" name="server 2">
            <a:extLst>
              <a:ext uri="{FF2B5EF4-FFF2-40B4-BE49-F238E27FC236}">
                <a16:creationId xmlns:a16="http://schemas.microsoft.com/office/drawing/2014/main" id="{8DF0DD8D-9342-4480-9A99-D09427F0B99A}"/>
              </a:ext>
              <a:ext uri="{C183D7F6-B498-43B3-948B-1728B52AA6E4}">
                <adec:decorative xmlns:adec="http://schemas.microsoft.com/office/drawing/2017/decorative" val="1"/>
              </a:ext>
            </a:extLst>
          </p:cNvPr>
          <p:cNvGrpSpPr>
            <a:grpSpLocks noChangeAspect="1"/>
          </p:cNvGrpSpPr>
          <p:nvPr/>
        </p:nvGrpSpPr>
        <p:grpSpPr bwMode="auto">
          <a:xfrm>
            <a:off x="686287" y="2499802"/>
            <a:ext cx="511115" cy="455102"/>
            <a:chOff x="1608" y="1359"/>
            <a:chExt cx="292" cy="260"/>
          </a:xfrm>
        </p:grpSpPr>
        <p:sp>
          <p:nvSpPr>
            <p:cNvPr id="82" name="AutoShape 11">
              <a:extLst>
                <a:ext uri="{FF2B5EF4-FFF2-40B4-BE49-F238E27FC236}">
                  <a16:creationId xmlns:a16="http://schemas.microsoft.com/office/drawing/2014/main" id="{013EEB54-9117-4B87-ACF4-9EF0289BE7F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13">
              <a:extLst>
                <a:ext uri="{FF2B5EF4-FFF2-40B4-BE49-F238E27FC236}">
                  <a16:creationId xmlns:a16="http://schemas.microsoft.com/office/drawing/2014/main" id="{BBFA5CDB-77F6-41BB-8170-9FA093F3D6C0}"/>
                </a:ext>
              </a:extLst>
            </p:cNvPr>
            <p:cNvSpPr>
              <a:spLocks noChangeArrowheads="1"/>
            </p:cNvSpPr>
            <p:nvPr/>
          </p:nvSpPr>
          <p:spPr bwMode="auto">
            <a:xfrm>
              <a:off x="1608"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14">
              <a:extLst>
                <a:ext uri="{FF2B5EF4-FFF2-40B4-BE49-F238E27FC236}">
                  <a16:creationId xmlns:a16="http://schemas.microsoft.com/office/drawing/2014/main" id="{77E5625A-9914-4494-B703-D345AC994C00}"/>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15">
              <a:extLst>
                <a:ext uri="{FF2B5EF4-FFF2-40B4-BE49-F238E27FC236}">
                  <a16:creationId xmlns:a16="http://schemas.microsoft.com/office/drawing/2014/main" id="{146F0C95-07AF-49BA-B3EE-D60B34FB442E}"/>
                </a:ext>
              </a:extLst>
            </p:cNvPr>
            <p:cNvSpPr>
              <a:spLocks noChangeArrowheads="1"/>
            </p:cNvSpPr>
            <p:nvPr/>
          </p:nvSpPr>
          <p:spPr bwMode="auto">
            <a:xfrm>
              <a:off x="1683" y="1359"/>
              <a:ext cx="65"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16">
              <a:extLst>
                <a:ext uri="{FF2B5EF4-FFF2-40B4-BE49-F238E27FC236}">
                  <a16:creationId xmlns:a16="http://schemas.microsoft.com/office/drawing/2014/main" id="{1472B5E0-3D34-461C-A816-D7FED4067D05}"/>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17">
              <a:extLst>
                <a:ext uri="{FF2B5EF4-FFF2-40B4-BE49-F238E27FC236}">
                  <a16:creationId xmlns:a16="http://schemas.microsoft.com/office/drawing/2014/main" id="{4D054DA5-60B3-4418-A8C8-F8BFBBE69360}"/>
                </a:ext>
              </a:extLst>
            </p:cNvPr>
            <p:cNvSpPr>
              <a:spLocks noChangeArrowheads="1"/>
            </p:cNvSpPr>
            <p:nvPr/>
          </p:nvSpPr>
          <p:spPr bwMode="auto">
            <a:xfrm>
              <a:off x="1760"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18">
              <a:extLst>
                <a:ext uri="{FF2B5EF4-FFF2-40B4-BE49-F238E27FC236}">
                  <a16:creationId xmlns:a16="http://schemas.microsoft.com/office/drawing/2014/main" id="{80AC02D9-EC5F-4CB5-A94C-E86490C6926F}"/>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19">
              <a:extLst>
                <a:ext uri="{FF2B5EF4-FFF2-40B4-BE49-F238E27FC236}">
                  <a16:creationId xmlns:a16="http://schemas.microsoft.com/office/drawing/2014/main" id="{5284DA0C-4DED-4A31-B41F-74C19965BB4F}"/>
                </a:ext>
              </a:extLst>
            </p:cNvPr>
            <p:cNvSpPr>
              <a:spLocks noChangeArrowheads="1"/>
            </p:cNvSpPr>
            <p:nvPr/>
          </p:nvSpPr>
          <p:spPr bwMode="auto">
            <a:xfrm>
              <a:off x="1835" y="1359"/>
              <a:ext cx="64" cy="25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20">
              <a:extLst>
                <a:ext uri="{FF2B5EF4-FFF2-40B4-BE49-F238E27FC236}">
                  <a16:creationId xmlns:a16="http://schemas.microsoft.com/office/drawing/2014/main" id="{EA57AD50-5D3B-4695-892F-B24B66761C1A}"/>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21">
              <a:extLst>
                <a:ext uri="{FF2B5EF4-FFF2-40B4-BE49-F238E27FC236}">
                  <a16:creationId xmlns:a16="http://schemas.microsoft.com/office/drawing/2014/main" id="{0DC07EB6-7969-4F39-9A57-5B22C719BC55}"/>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22">
              <a:extLst>
                <a:ext uri="{FF2B5EF4-FFF2-40B4-BE49-F238E27FC236}">
                  <a16:creationId xmlns:a16="http://schemas.microsoft.com/office/drawing/2014/main" id="{010F00AA-EA50-4BA3-9059-FB566559292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23">
              <a:extLst>
                <a:ext uri="{FF2B5EF4-FFF2-40B4-BE49-F238E27FC236}">
                  <a16:creationId xmlns:a16="http://schemas.microsoft.com/office/drawing/2014/main" id="{5B53A140-BEC0-4756-BDCA-6D98EEDB5A93}"/>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24">
              <a:extLst>
                <a:ext uri="{FF2B5EF4-FFF2-40B4-BE49-F238E27FC236}">
                  <a16:creationId xmlns:a16="http://schemas.microsoft.com/office/drawing/2014/main" id="{7C38236C-3413-4648-BD3F-79306AAA663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00" name="TextBox 99">
            <a:extLst>
              <a:ext uri="{FF2B5EF4-FFF2-40B4-BE49-F238E27FC236}">
                <a16:creationId xmlns:a16="http://schemas.microsoft.com/office/drawing/2014/main" id="{5638BD62-C5D8-4AE5-A94F-9D8EE9656B28}"/>
              </a:ext>
            </a:extLst>
          </p:cNvPr>
          <p:cNvSpPr txBox="1"/>
          <p:nvPr/>
        </p:nvSpPr>
        <p:spPr>
          <a:xfrm>
            <a:off x="3827434" y="3156136"/>
            <a:ext cx="2682232" cy="2769989"/>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Cloud costs allow you to </a:t>
            </a:r>
            <a:r>
              <a:rPr kumimoji="0" lang="en-US" sz="1600" b="0" i="0" u="none" strike="noStrike" kern="1200" cap="none" spc="0" normalizeH="0" baseline="0" noProof="0">
                <a:ln>
                  <a:noFill/>
                </a:ln>
                <a:solidFill>
                  <a:srgbClr val="0078D3"/>
                </a:solidFill>
                <a:effectLst/>
                <a:uLnTx/>
                <a:uFillTx/>
                <a:latin typeface="Segoe UI"/>
                <a:ea typeface="+mn-ea"/>
                <a:cs typeface="+mn-cs"/>
              </a:rPr>
              <a:t>benefit from a variable cost model</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Elastic workloads can spin up pay-for-what you use</a:t>
            </a:r>
          </a:p>
          <a:p>
            <a:pPr marL="0" marR="0" lvl="1"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For more fixed workloads, cloud also has reserved instance pricing to take advantage of lower price points for static workloads</a:t>
            </a:r>
          </a:p>
        </p:txBody>
      </p:sp>
      <p:grpSp>
        <p:nvGrpSpPr>
          <p:cNvPr id="10" name="Group 9" descr="Chart diagram showing change over time of on-prem capacity, IT demand, PAYG and Spot VMs, and Reserved capacity from years one to five.">
            <a:extLst>
              <a:ext uri="{FF2B5EF4-FFF2-40B4-BE49-F238E27FC236}">
                <a16:creationId xmlns:a16="http://schemas.microsoft.com/office/drawing/2014/main" id="{6AD1D931-93C7-4F24-B6E4-5A2A4B23A893}"/>
              </a:ext>
            </a:extLst>
          </p:cNvPr>
          <p:cNvGrpSpPr/>
          <p:nvPr/>
        </p:nvGrpSpPr>
        <p:grpSpPr>
          <a:xfrm>
            <a:off x="6572915" y="2809586"/>
            <a:ext cx="5252122" cy="3235854"/>
            <a:chOff x="6756564" y="2809586"/>
            <a:chExt cx="5252122" cy="3235854"/>
          </a:xfrm>
        </p:grpSpPr>
        <p:pic>
          <p:nvPicPr>
            <p:cNvPr id="6" name="Picture 5" descr="Icon&#10;&#10;Description automatically generated">
              <a:extLst>
                <a:ext uri="{FF2B5EF4-FFF2-40B4-BE49-F238E27FC236}">
                  <a16:creationId xmlns:a16="http://schemas.microsoft.com/office/drawing/2014/main" id="{6A8DFB52-B8F5-4492-8889-FC76C08401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4651" y="2924911"/>
              <a:ext cx="4088927" cy="2702781"/>
            </a:xfrm>
            <a:prstGeom prst="rect">
              <a:avLst/>
            </a:prstGeom>
          </p:spPr>
        </p:pic>
        <p:sp>
          <p:nvSpPr>
            <p:cNvPr id="7" name="TextBox 6">
              <a:extLst>
                <a:ext uri="{FF2B5EF4-FFF2-40B4-BE49-F238E27FC236}">
                  <a16:creationId xmlns:a16="http://schemas.microsoft.com/office/drawing/2014/main" id="{94094C0D-96A2-4FE9-A272-58C8792ADAD9}"/>
                </a:ext>
              </a:extLst>
            </p:cNvPr>
            <p:cNvSpPr txBox="1"/>
            <p:nvPr/>
          </p:nvSpPr>
          <p:spPr>
            <a:xfrm>
              <a:off x="6756564" y="5583775"/>
              <a:ext cx="777392"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5747A"/>
                  </a:solidFill>
                  <a:effectLst/>
                  <a:uLnTx/>
                  <a:uFillTx/>
                  <a:latin typeface="Segoe UI"/>
                  <a:ea typeface="+mn-ea"/>
                  <a:cs typeface="+mn-cs"/>
                </a:rPr>
                <a:t>Year 1</a:t>
              </a:r>
            </a:p>
          </p:txBody>
        </p:sp>
        <p:sp>
          <p:nvSpPr>
            <p:cNvPr id="40" name="TextBox 39">
              <a:extLst>
                <a:ext uri="{FF2B5EF4-FFF2-40B4-BE49-F238E27FC236}">
                  <a16:creationId xmlns:a16="http://schemas.microsoft.com/office/drawing/2014/main" id="{DA190C5A-DFD1-4564-B3E9-D521BCAAE63B}"/>
                </a:ext>
              </a:extLst>
            </p:cNvPr>
            <p:cNvSpPr txBox="1"/>
            <p:nvPr/>
          </p:nvSpPr>
          <p:spPr>
            <a:xfrm>
              <a:off x="7716784" y="5583775"/>
              <a:ext cx="79008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5747A"/>
                  </a:solidFill>
                  <a:effectLst/>
                  <a:uLnTx/>
                  <a:uFillTx/>
                  <a:latin typeface="Segoe UI"/>
                  <a:ea typeface="+mn-ea"/>
                  <a:cs typeface="+mn-cs"/>
                </a:rPr>
                <a:t>Year 2</a:t>
              </a:r>
            </a:p>
          </p:txBody>
        </p:sp>
        <p:sp>
          <p:nvSpPr>
            <p:cNvPr id="41" name="TextBox 40">
              <a:extLst>
                <a:ext uri="{FF2B5EF4-FFF2-40B4-BE49-F238E27FC236}">
                  <a16:creationId xmlns:a16="http://schemas.microsoft.com/office/drawing/2014/main" id="{7CB13E06-3D84-4BBE-9320-E81E70F68A05}"/>
                </a:ext>
              </a:extLst>
            </p:cNvPr>
            <p:cNvSpPr txBox="1"/>
            <p:nvPr/>
          </p:nvSpPr>
          <p:spPr>
            <a:xfrm>
              <a:off x="8691239" y="5583775"/>
              <a:ext cx="79008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5747A"/>
                  </a:solidFill>
                  <a:effectLst/>
                  <a:uLnTx/>
                  <a:uFillTx/>
                  <a:latin typeface="Segoe UI"/>
                  <a:ea typeface="+mn-ea"/>
                  <a:cs typeface="+mn-cs"/>
                </a:rPr>
                <a:t>Year 3</a:t>
              </a:r>
            </a:p>
          </p:txBody>
        </p:sp>
        <p:sp>
          <p:nvSpPr>
            <p:cNvPr id="42" name="TextBox 41">
              <a:extLst>
                <a:ext uri="{FF2B5EF4-FFF2-40B4-BE49-F238E27FC236}">
                  <a16:creationId xmlns:a16="http://schemas.microsoft.com/office/drawing/2014/main" id="{052F8F33-4DFA-4A5A-A7C8-6286F07DFC6E}"/>
                </a:ext>
              </a:extLst>
            </p:cNvPr>
            <p:cNvSpPr txBox="1"/>
            <p:nvPr/>
          </p:nvSpPr>
          <p:spPr>
            <a:xfrm>
              <a:off x="9665694" y="5583775"/>
              <a:ext cx="79329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5747A"/>
                  </a:solidFill>
                  <a:effectLst/>
                  <a:uLnTx/>
                  <a:uFillTx/>
                  <a:latin typeface="Segoe UI"/>
                  <a:ea typeface="+mn-ea"/>
                  <a:cs typeface="+mn-cs"/>
                </a:rPr>
                <a:t>Year 4</a:t>
              </a:r>
            </a:p>
          </p:txBody>
        </p:sp>
        <p:sp>
          <p:nvSpPr>
            <p:cNvPr id="43" name="TextBox 42">
              <a:extLst>
                <a:ext uri="{FF2B5EF4-FFF2-40B4-BE49-F238E27FC236}">
                  <a16:creationId xmlns:a16="http://schemas.microsoft.com/office/drawing/2014/main" id="{B0200EBC-641B-44BE-9B51-DCA88D4DA1DA}"/>
                </a:ext>
              </a:extLst>
            </p:cNvPr>
            <p:cNvSpPr txBox="1"/>
            <p:nvPr/>
          </p:nvSpPr>
          <p:spPr>
            <a:xfrm>
              <a:off x="10640147" y="5583775"/>
              <a:ext cx="79008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75747A"/>
                  </a:solidFill>
                  <a:effectLst/>
                  <a:uLnTx/>
                  <a:uFillTx/>
                  <a:latin typeface="Segoe UI"/>
                  <a:ea typeface="+mn-ea"/>
                  <a:cs typeface="+mn-cs"/>
                </a:rPr>
                <a:t>Year 5</a:t>
              </a:r>
            </a:p>
          </p:txBody>
        </p:sp>
        <p:sp>
          <p:nvSpPr>
            <p:cNvPr id="44" name="TextBox 43">
              <a:extLst>
                <a:ext uri="{FF2B5EF4-FFF2-40B4-BE49-F238E27FC236}">
                  <a16:creationId xmlns:a16="http://schemas.microsoft.com/office/drawing/2014/main" id="{5B5CC3DE-B5AC-4E51-A928-B4AE3D54AE2A}"/>
                </a:ext>
              </a:extLst>
            </p:cNvPr>
            <p:cNvSpPr txBox="1"/>
            <p:nvPr/>
          </p:nvSpPr>
          <p:spPr>
            <a:xfrm>
              <a:off x="9554802" y="4930550"/>
              <a:ext cx="1618776" cy="4616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Reserved capacity</a:t>
              </a:r>
            </a:p>
          </p:txBody>
        </p:sp>
        <p:sp>
          <p:nvSpPr>
            <p:cNvPr id="45" name="TextBox 44">
              <a:extLst>
                <a:ext uri="{FF2B5EF4-FFF2-40B4-BE49-F238E27FC236}">
                  <a16:creationId xmlns:a16="http://schemas.microsoft.com/office/drawing/2014/main" id="{37E80CA3-68B0-4C17-B04E-CE8A670CCBDD}"/>
                </a:ext>
              </a:extLst>
            </p:cNvPr>
            <p:cNvSpPr txBox="1"/>
            <p:nvPr/>
          </p:nvSpPr>
          <p:spPr>
            <a:xfrm>
              <a:off x="9609752" y="4210918"/>
              <a:ext cx="1563826" cy="4616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PAYG + Spot VMs</a:t>
              </a:r>
            </a:p>
          </p:txBody>
        </p:sp>
        <p:sp>
          <p:nvSpPr>
            <p:cNvPr id="46" name="TextBox 45">
              <a:extLst>
                <a:ext uri="{FF2B5EF4-FFF2-40B4-BE49-F238E27FC236}">
                  <a16:creationId xmlns:a16="http://schemas.microsoft.com/office/drawing/2014/main" id="{F8C952C8-DF78-4741-8DB5-2BCEECF2D4BB}"/>
                </a:ext>
              </a:extLst>
            </p:cNvPr>
            <p:cNvSpPr txBox="1"/>
            <p:nvPr/>
          </p:nvSpPr>
          <p:spPr>
            <a:xfrm>
              <a:off x="11284129" y="3444464"/>
              <a:ext cx="724557" cy="166199"/>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a:ea typeface="+mn-ea"/>
                  <a:cs typeface="+mn-cs"/>
                </a:rPr>
                <a:t>IT demand</a:t>
              </a:r>
            </a:p>
          </p:txBody>
        </p:sp>
        <p:sp>
          <p:nvSpPr>
            <p:cNvPr id="47" name="TextBox 46">
              <a:extLst>
                <a:ext uri="{FF2B5EF4-FFF2-40B4-BE49-F238E27FC236}">
                  <a16:creationId xmlns:a16="http://schemas.microsoft.com/office/drawing/2014/main" id="{E7CDCC26-985C-4E2B-BFB7-2B56272D2EDD}"/>
                </a:ext>
              </a:extLst>
            </p:cNvPr>
            <p:cNvSpPr txBox="1"/>
            <p:nvPr/>
          </p:nvSpPr>
          <p:spPr>
            <a:xfrm>
              <a:off x="11284129" y="2809586"/>
              <a:ext cx="616707" cy="332399"/>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On-prem</a:t>
              </a:r>
              <a:br>
                <a:rPr kumimoji="0" lang="en-US" sz="1200" b="0" i="0" u="none" strike="noStrike" kern="1200" cap="none" spc="0" normalizeH="0" baseline="0" noProof="0">
                  <a:ln>
                    <a:noFill/>
                  </a:ln>
                  <a:solidFill>
                    <a:srgbClr val="3C3C41"/>
                  </a:solidFill>
                  <a:effectLst/>
                  <a:uLnTx/>
                  <a:uFillTx/>
                  <a:latin typeface="Segoe UI"/>
                  <a:ea typeface="+mn-ea"/>
                  <a:cs typeface="+mn-cs"/>
                </a:rPr>
              </a:br>
              <a:r>
                <a:rPr kumimoji="0" lang="en-US" sz="1200" b="0" i="0" u="none" strike="noStrike" kern="1200" cap="none" spc="0" normalizeH="0" baseline="0" noProof="0">
                  <a:ln>
                    <a:noFill/>
                  </a:ln>
                  <a:solidFill>
                    <a:srgbClr val="3C3C41"/>
                  </a:solidFill>
                  <a:effectLst/>
                  <a:uLnTx/>
                  <a:uFillTx/>
                  <a:latin typeface="Segoe UI"/>
                  <a:ea typeface="+mn-ea"/>
                  <a:cs typeface="+mn-cs"/>
                </a:rPr>
                <a:t>capacity</a:t>
              </a:r>
            </a:p>
          </p:txBody>
        </p:sp>
        <p:cxnSp>
          <p:nvCxnSpPr>
            <p:cNvPr id="9" name="Straight Connector 8">
              <a:extLst>
                <a:ext uri="{FF2B5EF4-FFF2-40B4-BE49-F238E27FC236}">
                  <a16:creationId xmlns:a16="http://schemas.microsoft.com/office/drawing/2014/main" id="{7DA54442-D683-449A-AE0B-D08D147C4E44}"/>
                </a:ext>
              </a:extLst>
            </p:cNvPr>
            <p:cNvCxnSpPr/>
            <p:nvPr/>
          </p:nvCxnSpPr>
          <p:spPr>
            <a:xfrm>
              <a:off x="6847367" y="5619215"/>
              <a:ext cx="4579089"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66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42" presetClass="path" presetSubtype="0" decel="100000" fill="hold" nodeType="withEffect">
                                  <p:stCondLst>
                                    <p:cond delay="500"/>
                                  </p:stCondLst>
                                  <p:childTnLst>
                                    <p:animMotion origin="layout" path="M 1.875E-6 0 L 1.875E-6 0.01898 " pathEditMode="relative" rAng="0" ptsTypes="AA">
                                      <p:cBhvr>
                                        <p:cTn id="9" dur="700" spd="-100000" fill="hold"/>
                                        <p:tgtEl>
                                          <p:spTgt spid="81"/>
                                        </p:tgtEl>
                                        <p:attrNameLst>
                                          <p:attrName>ppt_x</p:attrName>
                                          <p:attrName>ppt_y</p:attrName>
                                        </p:attrNameLst>
                                      </p:cBhvr>
                                      <p:rCtr x="0" y="949"/>
                                    </p:animMotion>
                                  </p:childTnLst>
                                </p:cTn>
                              </p:par>
                              <p:par>
                                <p:cTn id="10" presetID="10" presetClass="entr" presetSubtype="0" fill="hold" grpId="0" nodeType="withEffect">
                                  <p:stCondLst>
                                    <p:cond delay="50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42" presetClass="path" presetSubtype="0" decel="100000" fill="hold" grpId="1" nodeType="withEffect">
                                  <p:stCondLst>
                                    <p:cond delay="500"/>
                                  </p:stCondLst>
                                  <p:childTnLst>
                                    <p:animMotion origin="layout" path="M -4.16667E-7 -2.59259E-6 L -4.16667E-7 0.01898 " pathEditMode="relative" rAng="0" ptsTypes="AA">
                                      <p:cBhvr>
                                        <p:cTn id="14" dur="700" spd="-100000" fill="hold"/>
                                        <p:tgtEl>
                                          <p:spTgt spid="99"/>
                                        </p:tgtEl>
                                        <p:attrNameLst>
                                          <p:attrName>ppt_x</p:attrName>
                                          <p:attrName>ppt_y</p:attrName>
                                        </p:attrNameLst>
                                      </p:cBhvr>
                                      <p:rCtr x="0" y="949"/>
                                    </p:animMotion>
                                  </p:childTnLst>
                                </p:cTn>
                              </p:par>
                              <p:par>
                                <p:cTn id="15" presetID="10" presetClass="entr" presetSubtype="0" fill="hold" grpId="0" nodeType="withEffect">
                                  <p:stCondLst>
                                    <p:cond delay="5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42" presetClass="path" presetSubtype="0" decel="100000" fill="hold" grpId="1" nodeType="withEffect">
                                  <p:stCondLst>
                                    <p:cond delay="500"/>
                                  </p:stCondLst>
                                  <p:childTnLst>
                                    <p:animMotion origin="layout" path="M 3.54167E-6 2.59259E-6 L 3.54167E-6 0.01898 " pathEditMode="relative" rAng="0" ptsTypes="AA">
                                      <p:cBhvr>
                                        <p:cTn id="19" dur="700" spd="-100000" fill="hold"/>
                                        <p:tgtEl>
                                          <p:spTgt spid="95"/>
                                        </p:tgtEl>
                                        <p:attrNameLst>
                                          <p:attrName>ppt_x</p:attrName>
                                          <p:attrName>ppt_y</p:attrName>
                                        </p:attrNameLst>
                                      </p:cBhvr>
                                      <p:rCtr x="0" y="94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42" presetClass="path" presetSubtype="0" decel="100000" fill="hold" nodeType="withEffect">
                                  <p:stCondLst>
                                    <p:cond delay="0"/>
                                  </p:stCondLst>
                                  <p:childTnLst>
                                    <p:animMotion origin="layout" path="M 2.5E-6 4.81481E-6 L 2.5E-6 0.01898 " pathEditMode="relative" rAng="0" ptsTypes="AA">
                                      <p:cBhvr>
                                        <p:cTn id="26" dur="700" spd="-100000" fill="hold"/>
                                        <p:tgtEl>
                                          <p:spTgt spid="75"/>
                                        </p:tgtEl>
                                        <p:attrNameLst>
                                          <p:attrName>ppt_x</p:attrName>
                                          <p:attrName>ppt_y</p:attrName>
                                        </p:attrNameLst>
                                      </p:cBhvr>
                                      <p:rCtr x="0" y="949"/>
                                    </p:animMotion>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decel="100000" fill="hold" grpId="1" nodeType="withEffect">
                                  <p:stCondLst>
                                    <p:cond delay="0"/>
                                  </p:stCondLst>
                                  <p:childTnLst>
                                    <p:animMotion origin="layout" path="M -4.79167E-6 -2.59259E-6 L -4.79167E-6 0.01898 " pathEditMode="relative" rAng="0" ptsTypes="AA">
                                      <p:cBhvr>
                                        <p:cTn id="31" dur="700" spd="-100000" fill="hold"/>
                                        <p:tgtEl>
                                          <p:spTgt spid="74"/>
                                        </p:tgtEl>
                                        <p:attrNameLst>
                                          <p:attrName>ppt_x</p:attrName>
                                          <p:attrName>ppt_y</p:attrName>
                                        </p:attrNameLst>
                                      </p:cBhvr>
                                      <p:rCtr x="0" y="949"/>
                                    </p:animMotion>
                                  </p:childTnLst>
                                </p:cTn>
                              </p:par>
                              <p:par>
                                <p:cTn id="32" presetID="10"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42" presetClass="path" presetSubtype="0" decel="100000" fill="hold" grpId="1" nodeType="withEffect">
                                  <p:stCondLst>
                                    <p:cond delay="0"/>
                                  </p:stCondLst>
                                  <p:childTnLst>
                                    <p:animMotion origin="layout" path="M 1.66667E-6 2.96296E-6 L 1.66667E-6 0.01898 " pathEditMode="relative" rAng="0" ptsTypes="AA">
                                      <p:cBhvr>
                                        <p:cTn id="36" dur="700" spd="-100000" fill="hold"/>
                                        <p:tgtEl>
                                          <p:spTgt spid="10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99" grpId="1"/>
      <p:bldP spid="95" grpId="0"/>
      <p:bldP spid="95" grpId="1"/>
      <p:bldP spid="74" grpId="0"/>
      <p:bldP spid="74" grpId="1"/>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3764242-49F0-4F3B-BA89-E9FC9C36F179}"/>
              </a:ext>
              <a:ext uri="{C183D7F6-B498-43B3-948B-1728B52AA6E4}">
                <adec:decorative xmlns:adec="http://schemas.microsoft.com/office/drawing/2017/decorative" val="1"/>
              </a:ext>
            </a:extLst>
          </p:cNvPr>
          <p:cNvSpPr/>
          <p:nvPr/>
        </p:nvSpPr>
        <p:spPr bwMode="auto">
          <a:xfrm>
            <a:off x="427038" y="5068186"/>
            <a:ext cx="5435356" cy="10698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97B2756-DDD1-4400-9A53-3A00457CA69D}"/>
              </a:ext>
            </a:extLst>
          </p:cNvPr>
          <p:cNvSpPr>
            <a:spLocks noGrp="1"/>
          </p:cNvSpPr>
          <p:nvPr>
            <p:ph type="title"/>
          </p:nvPr>
        </p:nvSpPr>
        <p:spPr>
          <a:xfrm>
            <a:off x="455613" y="620713"/>
            <a:ext cx="11306175" cy="397545"/>
          </a:xfrm>
        </p:spPr>
        <p:txBody>
          <a:bodyPr/>
          <a:lstStyle/>
          <a:p>
            <a:r>
              <a:rPr lang="en-US"/>
              <a:t>Cloud economics </a:t>
            </a:r>
            <a:r>
              <a:rPr lang="en-US">
                <a:solidFill>
                  <a:schemeClr val="tx2"/>
                </a:solidFill>
              </a:rPr>
              <a:t>overview </a:t>
            </a:r>
          </a:p>
        </p:txBody>
      </p:sp>
      <p:sp>
        <p:nvSpPr>
          <p:cNvPr id="14" name="Text Placeholder 13">
            <a:extLst>
              <a:ext uri="{FF2B5EF4-FFF2-40B4-BE49-F238E27FC236}">
                <a16:creationId xmlns:a16="http://schemas.microsoft.com/office/drawing/2014/main" id="{D37199CD-A85A-4362-831F-496736705EB6}"/>
              </a:ext>
            </a:extLst>
          </p:cNvPr>
          <p:cNvSpPr>
            <a:spLocks noGrp="1"/>
          </p:cNvSpPr>
          <p:nvPr>
            <p:ph type="body" sz="quarter" idx="10"/>
          </p:nvPr>
        </p:nvSpPr>
        <p:spPr>
          <a:xfrm>
            <a:off x="455996" y="1922803"/>
            <a:ext cx="4758211" cy="2811539"/>
          </a:xfrm>
        </p:spPr>
        <p:txBody>
          <a:bodyPr/>
          <a:lstStyle/>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i="0" u="none" strike="noStrike" kern="120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Cloud economics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—provides detailed technical and financial guidance from Azure experts—</a:t>
            </a:r>
            <a:r>
              <a:rPr kumimoji="0" lang="en-US" sz="2000" b="0" i="0" u="none" strike="noStrike" kern="120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helping you to understand your cloud investment</a:t>
            </a:r>
            <a:br>
              <a:rPr kumimoji="0" lang="en-US" sz="2000" b="0" i="0" u="none" strike="noStrike" kern="120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br>
            <a:endParaRPr kumimoji="0" lang="en-US" sz="2000" b="0" i="0" u="none" strike="noStrike" kern="1200" cap="none" spc="0" normalizeH="0" baseline="0" noProof="0">
              <a:ln>
                <a:noFill/>
              </a:ln>
              <a:solidFill>
                <a:schemeClr val="tx2"/>
              </a:solidFill>
              <a:effectLst/>
              <a:uLnTx/>
              <a:uFillTx/>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Save time, budget, and resources—and </a:t>
            </a:r>
            <a:r>
              <a:rPr lang="en-US" sz="2000">
                <a:solidFill>
                  <a:schemeClr val="tx2"/>
                </a:solidFill>
                <a:latin typeface="Segoe UI" panose="020B0502040204020203" pitchFamily="34" charset="0"/>
                <a:cs typeface="Segoe UI" panose="020B0502040204020203" pitchFamily="34" charset="0"/>
              </a:rPr>
              <a:t>maximize the benefits from your investment</a:t>
            </a:r>
            <a:r>
              <a:rPr kumimoji="0" lang="en-US" sz="2000" b="0" i="0" u="none" strike="noStrike" kern="120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as you chart your cloud journey</a:t>
            </a:r>
          </a:p>
          <a:p>
            <a:endParaRPr lang="en-US">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0D8A76E2-C9D5-4D1B-801F-AFC0A8B41CE8}"/>
              </a:ext>
            </a:extLst>
          </p:cNvPr>
          <p:cNvSpPr txBox="1"/>
          <p:nvPr/>
        </p:nvSpPr>
        <p:spPr>
          <a:xfrm>
            <a:off x="1243761" y="5294304"/>
            <a:ext cx="4627702" cy="646331"/>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Semibold" panose="020B0702040204020203" pitchFamily="34" charset="0"/>
                <a:ea typeface="+mn-ea"/>
                <a:cs typeface="+mn-cs"/>
              </a:rPr>
              <a:t>Learn more  </a:t>
            </a:r>
            <a:r>
              <a:rPr kumimoji="0" lang="en-US" b="0" i="0" u="none" strike="noStrike" kern="1200" cap="none" spc="0" normalizeH="0" baseline="0" noProof="0">
                <a:ln>
                  <a:noFill/>
                </a:ln>
                <a:solidFill>
                  <a:srgbClr val="0078D4"/>
                </a:solidFill>
                <a:effectLst/>
                <a:uLnTx/>
                <a:uFillTx/>
                <a:latin typeface="Segoe UI Semibold" panose="020B0702040204020203" pitchFamily="34" charset="0"/>
                <a:ea typeface="+mn-ea"/>
                <a:cs typeface="+mn-cs"/>
                <a:hlinkClick r:id="rId3"/>
              </a:rPr>
              <a:t>https://www.azure.com/cloudeconomics</a:t>
            </a:r>
            <a:endParaRPr kumimoji="0" lang="en-US" b="0" i="0" u="none" strike="noStrike" kern="1200" cap="none" spc="0" normalizeH="0" baseline="0" noProof="0">
              <a:ln>
                <a:noFill/>
              </a:ln>
              <a:solidFill>
                <a:srgbClr val="0078D4"/>
              </a:solidFill>
              <a:effectLst/>
              <a:uLnTx/>
              <a:uFillTx/>
              <a:latin typeface="Segoe UI"/>
              <a:ea typeface="+mn-ea"/>
              <a:cs typeface="+mn-cs"/>
            </a:endParaRPr>
          </a:p>
        </p:txBody>
      </p:sp>
      <p:pic>
        <p:nvPicPr>
          <p:cNvPr id="7" name="Picture 6" descr="Screenshot of Azure Cloud Economics web page&#10;">
            <a:extLst>
              <a:ext uri="{FF2B5EF4-FFF2-40B4-BE49-F238E27FC236}">
                <a16:creationId xmlns:a16="http://schemas.microsoft.com/office/drawing/2014/main" id="{0B8B5389-6217-4656-ADE6-EFCB6FF057D0}"/>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648"/>
          <a:stretch/>
        </p:blipFill>
        <p:spPr>
          <a:xfrm>
            <a:off x="6329607" y="1524000"/>
            <a:ext cx="7278082" cy="4345174"/>
          </a:xfrm>
          <a:prstGeom prst="rect">
            <a:avLst/>
          </a:prstGeom>
        </p:spPr>
      </p:pic>
      <p:grpSp>
        <p:nvGrpSpPr>
          <p:cNvPr id="27" name="Group 26">
            <a:extLst>
              <a:ext uri="{FF2B5EF4-FFF2-40B4-BE49-F238E27FC236}">
                <a16:creationId xmlns:a16="http://schemas.microsoft.com/office/drawing/2014/main" id="{36C069F4-A631-4221-973A-273D372DA2CE}"/>
              </a:ext>
              <a:ext uri="{C183D7F6-B498-43B3-948B-1728B52AA6E4}">
                <adec:decorative xmlns:adec="http://schemas.microsoft.com/office/drawing/2017/decorative" val="1"/>
              </a:ext>
            </a:extLst>
          </p:cNvPr>
          <p:cNvGrpSpPr/>
          <p:nvPr/>
        </p:nvGrpSpPr>
        <p:grpSpPr>
          <a:xfrm>
            <a:off x="582904" y="5362151"/>
            <a:ext cx="521443" cy="512375"/>
            <a:chOff x="1141228" y="6214490"/>
            <a:chExt cx="815162" cy="800986"/>
          </a:xfrm>
        </p:grpSpPr>
        <p:sp>
          <p:nvSpPr>
            <p:cNvPr id="20" name="Oval 19">
              <a:extLst>
                <a:ext uri="{FF2B5EF4-FFF2-40B4-BE49-F238E27FC236}">
                  <a16:creationId xmlns:a16="http://schemas.microsoft.com/office/drawing/2014/main" id="{B65C00B2-8090-4DE0-938B-3EF6473A3BA2}"/>
                </a:ext>
              </a:extLst>
            </p:cNvPr>
            <p:cNvSpPr/>
            <p:nvPr/>
          </p:nvSpPr>
          <p:spPr bwMode="auto">
            <a:xfrm>
              <a:off x="1141228" y="6214490"/>
              <a:ext cx="800986" cy="80098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descr="Caret Right with solid fill">
              <a:extLst>
                <a:ext uri="{FF2B5EF4-FFF2-40B4-BE49-F238E27FC236}">
                  <a16:creationId xmlns:a16="http://schemas.microsoft.com/office/drawing/2014/main" id="{A818A620-5EC1-46FB-AB80-7958056961F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5404" y="6214490"/>
              <a:ext cx="800986" cy="800986"/>
            </a:xfrm>
            <a:prstGeom prst="rect">
              <a:avLst/>
            </a:prstGeom>
          </p:spPr>
        </p:pic>
      </p:grpSp>
    </p:spTree>
    <p:extLst>
      <p:ext uri="{BB962C8B-B14F-4D97-AF65-F5344CB8AC3E}">
        <p14:creationId xmlns:p14="http://schemas.microsoft.com/office/powerpoint/2010/main" val="40049938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a:t>Azure Virtual Machine </a:t>
            </a:r>
            <a:br>
              <a:rPr lang="en-US" sz="4000"/>
            </a:br>
            <a:r>
              <a:rPr lang="en-US" sz="4000"/>
              <a:t>Cost Estimator</a:t>
            </a:r>
            <a:endParaRPr lang="en-US" sz="4000">
              <a:solidFill>
                <a:schemeClr val="accent5"/>
              </a:solidFill>
            </a:endParaRPr>
          </a:p>
        </p:txBody>
      </p:sp>
    </p:spTree>
    <p:extLst>
      <p:ext uri="{BB962C8B-B14F-4D97-AF65-F5344CB8AC3E}">
        <p14:creationId xmlns:p14="http://schemas.microsoft.com/office/powerpoint/2010/main" val="353437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AA05-3EBF-4663-8FB6-6AA9556AF514}"/>
              </a:ext>
            </a:extLst>
          </p:cNvPr>
          <p:cNvSpPr>
            <a:spLocks noGrp="1"/>
          </p:cNvSpPr>
          <p:nvPr>
            <p:ph type="title"/>
          </p:nvPr>
        </p:nvSpPr>
        <p:spPr/>
        <p:txBody>
          <a:bodyPr/>
          <a:lstStyle/>
          <a:p>
            <a:r>
              <a:rPr lang="en-US"/>
              <a:t>Introducing the Azure Virtual Machine Cost Estimator</a:t>
            </a:r>
          </a:p>
        </p:txBody>
      </p:sp>
      <p:sp>
        <p:nvSpPr>
          <p:cNvPr id="3" name="Text Placeholder 2">
            <a:extLst>
              <a:ext uri="{FF2B5EF4-FFF2-40B4-BE49-F238E27FC236}">
                <a16:creationId xmlns:a16="http://schemas.microsoft.com/office/drawing/2014/main" id="{4617EE03-4010-4D88-A7A2-C04EEAFC1163}"/>
              </a:ext>
            </a:extLst>
          </p:cNvPr>
          <p:cNvSpPr>
            <a:spLocks noGrp="1"/>
          </p:cNvSpPr>
          <p:nvPr>
            <p:ph type="body" sz="quarter" idx="10"/>
          </p:nvPr>
        </p:nvSpPr>
        <p:spPr>
          <a:xfrm>
            <a:off x="455996" y="1192213"/>
            <a:ext cx="4603684" cy="4585871"/>
          </a:xfrm>
        </p:spPr>
        <p:txBody>
          <a:bodyPr/>
          <a:lstStyle/>
          <a:p>
            <a:pPr>
              <a:lnSpc>
                <a:spcPct val="100000"/>
              </a:lnSpc>
              <a:spcAft>
                <a:spcPts val="1200"/>
              </a:spcAft>
            </a:pPr>
            <a:r>
              <a:rPr lang="en-US" sz="2000">
                <a:solidFill>
                  <a:schemeClr val="tx2"/>
                </a:solidFill>
                <a:latin typeface="+mj-lt"/>
              </a:rPr>
              <a:t>How much can you save on Azure VMs by utilizing the Azure Hybrid Benefit and reserved instances?</a:t>
            </a:r>
          </a:p>
          <a:p>
            <a:pPr marL="458788" indent="-173038">
              <a:lnSpc>
                <a:spcPct val="100000"/>
              </a:lnSpc>
              <a:spcAft>
                <a:spcPts val="1200"/>
              </a:spcAft>
              <a:buFont typeface="Arial" panose="020B0604020202020204" pitchFamily="34" charset="0"/>
              <a:buChar char="•"/>
            </a:pPr>
            <a:r>
              <a:rPr lang="en-US" sz="1800" spc="0"/>
              <a:t>Estimate and visualize the cost savings you can achieve against pay-as-you-go pricing by taking advantage of key Azure offers and benefits.</a:t>
            </a:r>
          </a:p>
          <a:p>
            <a:pPr marL="458788" indent="-173038">
              <a:lnSpc>
                <a:spcPct val="100000"/>
              </a:lnSpc>
              <a:spcAft>
                <a:spcPts val="1200"/>
              </a:spcAft>
              <a:buFont typeface="Arial" panose="020B0604020202020204" pitchFamily="34" charset="0"/>
              <a:buChar char="•"/>
            </a:pPr>
            <a:r>
              <a:rPr lang="en-US" sz="1800" spc="0"/>
              <a:t>Import your own VM data at a massive scale</a:t>
            </a:r>
          </a:p>
          <a:p>
            <a:pPr marL="458788" indent="-173038">
              <a:lnSpc>
                <a:spcPct val="100000"/>
              </a:lnSpc>
              <a:spcAft>
                <a:spcPts val="1200"/>
              </a:spcAft>
              <a:buFont typeface="Arial" panose="020B0604020202020204" pitchFamily="34" charset="0"/>
              <a:buChar char="•"/>
            </a:pPr>
            <a:r>
              <a:rPr lang="en-US" sz="1800" spc="0"/>
              <a:t>Leverage the real-time accuracy, speed, and flexibility of Azure pricing APIs.</a:t>
            </a:r>
          </a:p>
          <a:p>
            <a:pPr marL="0" indent="0">
              <a:lnSpc>
                <a:spcPct val="100000"/>
              </a:lnSpc>
              <a:spcAft>
                <a:spcPts val="1200"/>
              </a:spcAft>
              <a:buNone/>
            </a:pPr>
            <a:r>
              <a:rPr lang="en-US" sz="1800" spc="0"/>
              <a:t>Download both the Power BI template and Excel supporting file here to get started: </a:t>
            </a:r>
            <a:r>
              <a:rPr lang="en-US" sz="1800">
                <a:latin typeface="+mj-lt"/>
                <a:hlinkClick r:id="rId2"/>
              </a:rPr>
              <a:t>https://aka.ms/VMcostestimator</a:t>
            </a:r>
            <a:r>
              <a:rPr lang="en-US" sz="1800">
                <a:latin typeface="+mj-lt"/>
              </a:rPr>
              <a:t> </a:t>
            </a:r>
          </a:p>
        </p:txBody>
      </p:sp>
      <p:pic>
        <p:nvPicPr>
          <p:cNvPr id="10" name="Picture 9" descr="Screenshot/visual interface. Azure Virtual Machine cost estimator">
            <a:extLst>
              <a:ext uri="{FF2B5EF4-FFF2-40B4-BE49-F238E27FC236}">
                <a16:creationId xmlns:a16="http://schemas.microsoft.com/office/drawing/2014/main" id="{91175E09-A4CA-4505-993E-A316C4760B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038" r="4660" b="11320"/>
          <a:stretch/>
        </p:blipFill>
        <p:spPr>
          <a:xfrm>
            <a:off x="6342591" y="1521288"/>
            <a:ext cx="7176654" cy="4388584"/>
          </a:xfrm>
          <a:prstGeom prst="rect">
            <a:avLst/>
          </a:prstGeom>
          <a:ln>
            <a:noFill/>
          </a:ln>
        </p:spPr>
      </p:pic>
    </p:spTree>
    <p:extLst>
      <p:ext uri="{BB962C8B-B14F-4D97-AF65-F5344CB8AC3E}">
        <p14:creationId xmlns:p14="http://schemas.microsoft.com/office/powerpoint/2010/main" val="16942352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Fiscal: 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Agility: 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Reach: 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Customer engagement: cycle time, from request</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Performance: 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Business justification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Business case: the cloud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Financial model: Capex/</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dirty="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Cloud accounting: </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24036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800"/>
              <a:t>Cloud adoption </a:t>
            </a:r>
            <a:br>
              <a:rPr lang="en-US" sz="4800"/>
            </a:br>
            <a:r>
              <a:rPr lang="en-US" sz="4800"/>
              <a:t>strategy evaluator</a:t>
            </a:r>
          </a:p>
        </p:txBody>
      </p:sp>
    </p:spTree>
    <p:extLst>
      <p:ext uri="{BB962C8B-B14F-4D97-AF65-F5344CB8AC3E}">
        <p14:creationId xmlns:p14="http://schemas.microsoft.com/office/powerpoint/2010/main" val="143444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AA05-3EBF-4663-8FB6-6AA9556AF514}"/>
              </a:ext>
            </a:extLst>
          </p:cNvPr>
          <p:cNvSpPr>
            <a:spLocks noGrp="1"/>
          </p:cNvSpPr>
          <p:nvPr>
            <p:ph type="title"/>
          </p:nvPr>
        </p:nvSpPr>
        <p:spPr>
          <a:xfrm>
            <a:off x="427038" y="449263"/>
            <a:ext cx="11303917" cy="813819"/>
          </a:xfrm>
        </p:spPr>
        <p:txBody>
          <a:bodyPr/>
          <a:lstStyle/>
          <a:p>
            <a:r>
              <a:rPr lang="en-US"/>
              <a:t>Cloud adoption strategy evaluator</a:t>
            </a:r>
          </a:p>
        </p:txBody>
      </p:sp>
      <p:sp>
        <p:nvSpPr>
          <p:cNvPr id="3" name="Text Placeholder 2">
            <a:extLst>
              <a:ext uri="{FF2B5EF4-FFF2-40B4-BE49-F238E27FC236}">
                <a16:creationId xmlns:a16="http://schemas.microsoft.com/office/drawing/2014/main" id="{4617EE03-4010-4D88-A7A2-C04EEAFC1163}"/>
              </a:ext>
            </a:extLst>
          </p:cNvPr>
          <p:cNvSpPr>
            <a:spLocks noGrp="1"/>
          </p:cNvSpPr>
          <p:nvPr>
            <p:ph type="body" sz="quarter" idx="10"/>
          </p:nvPr>
        </p:nvSpPr>
        <p:spPr>
          <a:xfrm>
            <a:off x="455613" y="1922463"/>
            <a:ext cx="4759325" cy="3057760"/>
          </a:xfrm>
        </p:spPr>
        <p:txBody>
          <a:bodyPr/>
          <a:lstStyle/>
          <a:p>
            <a:r>
              <a:rPr lang="en-US" sz="2000" spc="0"/>
              <a:t>The newly launched </a:t>
            </a:r>
            <a:r>
              <a:rPr lang="en-US" sz="2000" spc="0">
                <a:solidFill>
                  <a:schemeClr val="tx2"/>
                </a:solidFill>
                <a:latin typeface="+mj-lt"/>
              </a:rPr>
              <a:t>cloud adoption strategy evaluator</a:t>
            </a:r>
            <a:r>
              <a:rPr lang="en-US" sz="2000" spc="0"/>
              <a:t> provides customers with a framework to understand different areas needed to be considered when building a comprehensive business case.</a:t>
            </a:r>
          </a:p>
          <a:p>
            <a:endParaRPr lang="en-US" sz="2000" spc="0"/>
          </a:p>
          <a:p>
            <a:r>
              <a:rPr lang="en-US" sz="2000" spc="0"/>
              <a:t>The evaluation guides customers to appropriate </a:t>
            </a:r>
            <a:r>
              <a:rPr lang="en-US" sz="2000" spc="0">
                <a:solidFill>
                  <a:schemeClr val="tx2"/>
                </a:solidFill>
                <a:latin typeface="+mj-lt"/>
              </a:rPr>
              <a:t>cloud economics tools </a:t>
            </a:r>
            <a:r>
              <a:rPr lang="en-US" sz="2000" spc="0"/>
              <a:t>and content, while providing actionable next steps in building their business case.</a:t>
            </a:r>
          </a:p>
        </p:txBody>
      </p:sp>
      <p:sp>
        <p:nvSpPr>
          <p:cNvPr id="4" name="Text Placeholder 3">
            <a:extLst>
              <a:ext uri="{FF2B5EF4-FFF2-40B4-BE49-F238E27FC236}">
                <a16:creationId xmlns:a16="http://schemas.microsoft.com/office/drawing/2014/main" id="{B84CAADB-8AC4-42A7-BC29-E62674846531}"/>
              </a:ext>
            </a:extLst>
          </p:cNvPr>
          <p:cNvSpPr>
            <a:spLocks noGrp="1"/>
          </p:cNvSpPr>
          <p:nvPr>
            <p:ph type="body" sz="quarter" idx="11"/>
          </p:nvPr>
        </p:nvSpPr>
        <p:spPr>
          <a:xfrm>
            <a:off x="455612" y="5663920"/>
            <a:ext cx="4759325" cy="461665"/>
          </a:xfrm>
        </p:spPr>
        <p:txBody>
          <a:bodyPr/>
          <a:lstStyle/>
          <a:p>
            <a:pPr marL="0" indent="0">
              <a:buNone/>
            </a:pPr>
            <a:endParaRPr lang="en-US" sz="2000">
              <a:solidFill>
                <a:schemeClr val="tx2"/>
              </a:solidFill>
              <a:latin typeface="+mj-lt"/>
            </a:endParaRPr>
          </a:p>
          <a:p>
            <a:pPr marL="0" indent="0">
              <a:buNone/>
            </a:pPr>
            <a:r>
              <a:rPr lang="en-US" sz="2000">
                <a:solidFill>
                  <a:schemeClr val="tx2"/>
                </a:solidFill>
                <a:latin typeface="+mj-lt"/>
                <a:hlinkClick r:id="rId2">
                  <a:extLst>
                    <a:ext uri="{A12FA001-AC4F-418D-AE19-62706E023703}">
                      <ahyp:hlinkClr xmlns:ahyp="http://schemas.microsoft.com/office/drawing/2018/hyperlinkcolor" val="tx"/>
                    </a:ext>
                  </a:extLst>
                </a:hlinkClick>
              </a:rPr>
              <a:t>https://aka.ms/adopt/assess/strategy</a:t>
            </a:r>
            <a:endParaRPr lang="en-US" sz="2000">
              <a:solidFill>
                <a:schemeClr val="tx2"/>
              </a:solidFill>
              <a:latin typeface="+mj-lt"/>
            </a:endParaRPr>
          </a:p>
        </p:txBody>
      </p:sp>
      <p:pic>
        <p:nvPicPr>
          <p:cNvPr id="7" name="Picture 6" descr="Visual interface/screenshot. Recommendations to improve your cloud adoption strategy.">
            <a:extLst>
              <a:ext uri="{FF2B5EF4-FFF2-40B4-BE49-F238E27FC236}">
                <a16:creationId xmlns:a16="http://schemas.microsoft.com/office/drawing/2014/main" id="{26C61D38-F050-4F8B-A6E1-90E2B0C7D3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8605" y="1516913"/>
            <a:ext cx="7504868" cy="4377840"/>
          </a:xfrm>
          <a:prstGeom prst="rect">
            <a:avLst/>
          </a:prstGeom>
        </p:spPr>
      </p:pic>
    </p:spTree>
    <p:extLst>
      <p:ext uri="{BB962C8B-B14F-4D97-AF65-F5344CB8AC3E}">
        <p14:creationId xmlns:p14="http://schemas.microsoft.com/office/powerpoint/2010/main" val="6032858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a:t>Strategy</a:t>
            </a:r>
            <a:endParaRPr lang="en-US" sz="4000">
              <a:solidFill>
                <a:schemeClr val="accent5"/>
              </a:solidFill>
            </a:endParaRPr>
          </a:p>
        </p:txBody>
      </p:sp>
    </p:spTree>
    <p:extLst>
      <p:ext uri="{BB962C8B-B14F-4D97-AF65-F5344CB8AC3E}">
        <p14:creationId xmlns:p14="http://schemas.microsoft.com/office/powerpoint/2010/main" val="3737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409D-A115-43FC-95A2-3E2B94809D8E}"/>
              </a:ext>
            </a:extLst>
          </p:cNvPr>
          <p:cNvSpPr>
            <a:spLocks noGrp="1"/>
          </p:cNvSpPr>
          <p:nvPr>
            <p:ph type="title"/>
          </p:nvPr>
        </p:nvSpPr>
        <p:spPr>
          <a:xfrm>
            <a:off x="427038" y="3022091"/>
            <a:ext cx="5583404" cy="813819"/>
          </a:xfrm>
        </p:spPr>
        <p:txBody>
          <a:bodyPr wrap="square" anchor="ctr">
            <a:noAutofit/>
          </a:bodyPr>
          <a:lstStyle/>
          <a:p>
            <a:pPr>
              <a:lnSpc>
                <a:spcPct val="100000"/>
              </a:lnSpc>
              <a:spcAft>
                <a:spcPts val="1200"/>
              </a:spcAft>
            </a:pPr>
            <a:r>
              <a:rPr lang="en-US" spc="-50">
                <a:solidFill>
                  <a:schemeClr val="tx2"/>
                </a:solidFill>
                <a:latin typeface="Segoe UI Semibold" panose="020B0702040204020203" pitchFamily="34" charset="0"/>
                <a:cs typeface="Segoe UI Semibold" panose="020B0702040204020203" pitchFamily="34" charset="0"/>
              </a:rPr>
              <a:t>Why</a:t>
            </a:r>
            <a:r>
              <a:rPr lang="en-US" spc="-50">
                <a:solidFill>
                  <a:schemeClr val="tx1"/>
                </a:solidFill>
                <a:latin typeface="Segoe UI Semibold" panose="020B0702040204020203" pitchFamily="34" charset="0"/>
                <a:cs typeface="Segoe UI Semibold" panose="020B0702040204020203" pitchFamily="34" charset="0"/>
              </a:rPr>
              <a:t> are you moving to the cloud?</a:t>
            </a:r>
          </a:p>
        </p:txBody>
      </p:sp>
      <p:pic>
        <p:nvPicPr>
          <p:cNvPr id="7" name="Picture 6">
            <a:extLst>
              <a:ext uri="{FF2B5EF4-FFF2-40B4-BE49-F238E27FC236}">
                <a16:creationId xmlns:a16="http://schemas.microsoft.com/office/drawing/2014/main" id="{ECC05D6B-E7C2-4624-8916-001F75571FF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6577475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p:txBody>
          <a:bodyPr/>
          <a:lstStyle/>
          <a:p>
            <a:pPr>
              <a:lnSpc>
                <a:spcPct val="100000"/>
              </a:lnSpc>
              <a:spcAft>
                <a:spcPts val="1800"/>
              </a:spcAft>
            </a:pPr>
            <a:r>
              <a:rPr lang="en-US"/>
              <a:t>Motivations for cloud adoption</a:t>
            </a:r>
            <a:endParaRPr lang="en-US">
              <a:solidFill>
                <a:schemeClr val="tx2"/>
              </a:solidFill>
              <a:latin typeface="Segoe UI" panose="020B0502040204020203" pitchFamily="34" charset="0"/>
            </a:endParaRPr>
          </a:p>
        </p:txBody>
      </p:sp>
      <p:sp>
        <p:nvSpPr>
          <p:cNvPr id="10" name="TextBox 9">
            <a:extLst>
              <a:ext uri="{FF2B5EF4-FFF2-40B4-BE49-F238E27FC236}">
                <a16:creationId xmlns:a16="http://schemas.microsoft.com/office/drawing/2014/main" id="{ACC093B6-1C32-452D-B67A-98FDF9B1E72E}"/>
              </a:ext>
            </a:extLst>
          </p:cNvPr>
          <p:cNvSpPr txBox="1"/>
          <p:nvPr/>
        </p:nvSpPr>
        <p:spPr>
          <a:xfrm>
            <a:off x="455995" y="1212355"/>
            <a:ext cx="11713756" cy="615553"/>
          </a:xfrm>
          <a:prstGeom prst="rect">
            <a:avLst/>
          </a:prstGeom>
          <a:noFill/>
        </p:spPr>
        <p:txBody>
          <a:bodyPr wrap="square" lIns="0" tIns="0" rIns="0" bIns="0">
            <a:spAutoFit/>
          </a:bodyPr>
          <a:lstStyle/>
          <a:p>
            <a:r>
              <a:rPr kumimoji="0" lang="en-US" sz="2000" b="0" i="0" u="none" strike="noStrike" kern="1200" cap="none" normalizeH="0" baseline="0" noProof="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Engage stakeholders across business and technology to— </a:t>
            </a:r>
            <a:br>
              <a:rPr kumimoji="0" lang="en-US" sz="2000" b="0" i="0" u="none" strike="noStrike" kern="1200" cap="none" normalizeH="0" baseline="0" noProof="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br>
            <a:r>
              <a:rPr kumimoji="0" lang="en-US" sz="2000" b="0" i="0" u="none" strike="noStrike" kern="1200" cap="none" normalizeH="0" baseline="0" noProof="0">
                <a:ln w="3175">
                  <a:noFill/>
                </a:ln>
                <a:solidFill>
                  <a:srgbClr val="0078D3"/>
                </a:solidFill>
                <a:effectLst/>
                <a:uLnTx/>
                <a:uFillTx/>
                <a:latin typeface="Segoe UI" panose="020B0502040204020203" pitchFamily="34" charset="0"/>
                <a:ea typeface="+mn-ea"/>
                <a:cs typeface="Segoe UI" pitchFamily="34" charset="0"/>
              </a:rPr>
              <a:t>define</a:t>
            </a:r>
            <a:r>
              <a:rPr kumimoji="0" lang="en-US" sz="2000" b="0" i="0" u="none" strike="noStrike" kern="1200" cap="none" normalizeH="0" baseline="0" noProof="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t>
            </a:r>
            <a:r>
              <a:rPr kumimoji="0" lang="en-US" sz="2000" b="0" i="0" u="none" strike="noStrike" kern="1200" cap="none" normalizeH="0" baseline="0" noProof="0">
                <a:ln w="3175">
                  <a:noFill/>
                </a:ln>
                <a:solidFill>
                  <a:srgbClr val="0078D3"/>
                </a:solidFill>
                <a:effectLst/>
                <a:uLnTx/>
                <a:uFillTx/>
                <a:latin typeface="Segoe UI" panose="020B0502040204020203" pitchFamily="34" charset="0"/>
                <a:ea typeface="+mn-ea"/>
                <a:cs typeface="Segoe UI" pitchFamily="34" charset="0"/>
              </a:rPr>
              <a:t>document</a:t>
            </a:r>
            <a:r>
              <a:rPr kumimoji="0" lang="en-US" sz="2000" b="0" i="0" u="none" strike="noStrike" kern="1200" cap="none" normalizeH="0" baseline="0" noProof="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 and </a:t>
            </a:r>
            <a:r>
              <a:rPr kumimoji="0" lang="en-US" sz="2000" b="0" i="0" u="none" strike="noStrike" kern="1200" cap="none" normalizeH="0" baseline="0" noProof="0">
                <a:ln w="3175">
                  <a:noFill/>
                </a:ln>
                <a:solidFill>
                  <a:srgbClr val="0078D3"/>
                </a:solidFill>
                <a:effectLst/>
                <a:uLnTx/>
                <a:uFillTx/>
                <a:latin typeface="Segoe UI" panose="020B0502040204020203" pitchFamily="34" charset="0"/>
                <a:ea typeface="+mn-ea"/>
                <a:cs typeface="Segoe UI" pitchFamily="34" charset="0"/>
              </a:rPr>
              <a:t>understand your motivations </a:t>
            </a:r>
            <a:r>
              <a:rPr kumimoji="0" lang="en-US" sz="2000" b="0" i="0" u="none" strike="noStrike" kern="1200" cap="none" normalizeH="0" baseline="0" noProof="0">
                <a:ln w="3175">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itchFamily="34" charset="0"/>
              </a:rPr>
              <a:t>for cloud adoption</a:t>
            </a:r>
            <a:endParaRPr lang="en-US" sz="1600"/>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0"/>
          </p:nvPr>
        </p:nvSpPr>
        <p:spPr>
          <a:xfrm>
            <a:off x="455996" y="2120900"/>
            <a:ext cx="9384447" cy="2154436"/>
          </a:xfrm>
        </p:spPr>
        <p:txBody>
          <a:bodyPr/>
          <a:lstStyle/>
          <a:p>
            <a:pPr marL="0" indent="0">
              <a:lnSpc>
                <a:spcPct val="100000"/>
              </a:lnSpc>
              <a:spcAft>
                <a:spcPts val="1200"/>
              </a:spcAft>
              <a:buNone/>
            </a:pPr>
            <a:r>
              <a:rPr lang="en-US">
                <a:solidFill>
                  <a:schemeClr val="tx2"/>
                </a:solidFill>
                <a:latin typeface="+mj-lt"/>
              </a:rPr>
              <a:t>Critical business events</a:t>
            </a:r>
          </a:p>
          <a:p>
            <a:pPr>
              <a:lnSpc>
                <a:spcPct val="100000"/>
              </a:lnSpc>
              <a:spcAft>
                <a:spcPts val="800"/>
              </a:spcAft>
            </a:pPr>
            <a:r>
              <a:rPr lang="en-US" sz="1800"/>
              <a:t>Datacenter exit</a:t>
            </a:r>
          </a:p>
          <a:p>
            <a:pPr>
              <a:lnSpc>
                <a:spcPct val="100000"/>
              </a:lnSpc>
              <a:spcAft>
                <a:spcPts val="800"/>
              </a:spcAft>
            </a:pPr>
            <a:r>
              <a:rPr lang="en-US" sz="1800"/>
              <a:t>Mergers, acquisition or divestiture</a:t>
            </a:r>
          </a:p>
          <a:p>
            <a:pPr>
              <a:lnSpc>
                <a:spcPct val="100000"/>
              </a:lnSpc>
              <a:spcAft>
                <a:spcPts val="800"/>
              </a:spcAft>
            </a:pPr>
            <a:r>
              <a:rPr lang="en-US" sz="1800"/>
              <a:t>Reductions in capital expenses</a:t>
            </a:r>
          </a:p>
          <a:p>
            <a:pPr>
              <a:lnSpc>
                <a:spcPct val="100000"/>
              </a:lnSpc>
              <a:spcAft>
                <a:spcPts val="800"/>
              </a:spcAft>
            </a:pPr>
            <a:r>
              <a:rPr lang="en-US" sz="1800"/>
              <a:t>End of support for mission-critical technologies</a:t>
            </a:r>
          </a:p>
          <a:p>
            <a:pPr>
              <a:lnSpc>
                <a:spcPct val="100000"/>
              </a:lnSpc>
              <a:spcAft>
                <a:spcPts val="800"/>
              </a:spcAft>
            </a:pPr>
            <a:r>
              <a:rPr lang="en-US" sz="1800"/>
              <a:t>Regulatory compliance, data sovereignty requirements</a:t>
            </a:r>
          </a:p>
          <a:p>
            <a:pPr>
              <a:lnSpc>
                <a:spcPct val="100000"/>
              </a:lnSpc>
              <a:spcAft>
                <a:spcPts val="800"/>
              </a:spcAft>
            </a:pPr>
            <a:r>
              <a:rPr lang="en-US" sz="1800"/>
              <a:t>Reduce disruptions and improve IT stability</a:t>
            </a:r>
          </a:p>
        </p:txBody>
      </p:sp>
      <p:sp>
        <p:nvSpPr>
          <p:cNvPr id="34" name="Freeform: Shape 33" descr="Arrow pointing from critical business events to migration and innovation motivations for cloud adoption">
            <a:extLst>
              <a:ext uri="{FF2B5EF4-FFF2-40B4-BE49-F238E27FC236}">
                <a16:creationId xmlns:a16="http://schemas.microsoft.com/office/drawing/2014/main" id="{E8019C93-C9AD-4802-A2DB-FC8A1684CFF3}"/>
              </a:ext>
            </a:extLst>
          </p:cNvPr>
          <p:cNvSpPr/>
          <p:nvPr/>
        </p:nvSpPr>
        <p:spPr bwMode="auto">
          <a:xfrm>
            <a:off x="6383612" y="2708786"/>
            <a:ext cx="590470" cy="3342031"/>
          </a:xfrm>
          <a:custGeom>
            <a:avLst/>
            <a:gdLst>
              <a:gd name="connsiteX0" fmla="*/ 5787 w 1186405"/>
              <a:gd name="connsiteY0" fmla="*/ 0 h 3593939"/>
              <a:gd name="connsiteX1" fmla="*/ 1186405 w 1186405"/>
              <a:gd name="connsiteY1" fmla="*/ 1811438 h 3593939"/>
              <a:gd name="connsiteX2" fmla="*/ 0 w 1186405"/>
              <a:gd name="connsiteY2" fmla="*/ 3593939 h 3593939"/>
              <a:gd name="connsiteX3" fmla="*/ 0 w 1186405"/>
              <a:gd name="connsiteY3" fmla="*/ 3593939 h 3593939"/>
            </a:gdLst>
            <a:ahLst/>
            <a:cxnLst>
              <a:cxn ang="0">
                <a:pos x="connsiteX0" y="connsiteY0"/>
              </a:cxn>
              <a:cxn ang="0">
                <a:pos x="connsiteX1" y="connsiteY1"/>
              </a:cxn>
              <a:cxn ang="0">
                <a:pos x="connsiteX2" y="connsiteY2"/>
              </a:cxn>
              <a:cxn ang="0">
                <a:pos x="connsiteX3" y="connsiteY3"/>
              </a:cxn>
            </a:cxnLst>
            <a:rect l="l" t="t" r="r" b="b"/>
            <a:pathLst>
              <a:path w="1186405" h="3593939">
                <a:moveTo>
                  <a:pt x="5787" y="0"/>
                </a:moveTo>
                <a:lnTo>
                  <a:pt x="1186405" y="1811438"/>
                </a:lnTo>
                <a:lnTo>
                  <a:pt x="0" y="3593939"/>
                </a:lnTo>
                <a:lnTo>
                  <a:pt x="0" y="3593939"/>
                </a:lnTo>
              </a:path>
            </a:pathLst>
          </a:custGeom>
          <a:noFill/>
          <a:ln w="381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4294967295"/>
          </p:nvPr>
        </p:nvSpPr>
        <p:spPr>
          <a:xfrm>
            <a:off x="7485063" y="2120900"/>
            <a:ext cx="4706937" cy="2036763"/>
          </a:xfrm>
        </p:spPr>
        <p:txBody>
          <a:bodyPr>
            <a:noAutofit/>
          </a:bodyPr>
          <a:lstStyle/>
          <a:p>
            <a:pPr>
              <a:spcAft>
                <a:spcPts val="300"/>
              </a:spcAft>
            </a:pPr>
            <a:r>
              <a:rPr lang="en-US" sz="1800" spc="0">
                <a:solidFill>
                  <a:schemeClr val="tx2"/>
                </a:solidFill>
              </a:rPr>
              <a:t>Migration motivations</a:t>
            </a:r>
          </a:p>
          <a:p>
            <a:pPr marL="227013" lvl="1" indent="-227013">
              <a:spcAft>
                <a:spcPts val="300"/>
              </a:spcAft>
              <a:buFont typeface="Arial" panose="020B0604020202020204" pitchFamily="34" charset="0"/>
              <a:buChar char="•"/>
            </a:pPr>
            <a:r>
              <a:rPr lang="en-US" sz="1400"/>
              <a:t>Cost savings</a:t>
            </a:r>
          </a:p>
          <a:p>
            <a:pPr marL="227013" lvl="1" indent="-227013">
              <a:spcAft>
                <a:spcPts val="300"/>
              </a:spcAft>
              <a:buFont typeface="Arial" panose="020B0604020202020204" pitchFamily="34" charset="0"/>
              <a:buChar char="•"/>
            </a:pPr>
            <a:r>
              <a:rPr lang="en-US" sz="1400"/>
              <a:t>Reduction in vendor or technical complexity</a:t>
            </a:r>
          </a:p>
          <a:p>
            <a:pPr marL="227013" lvl="1" indent="-227013">
              <a:spcAft>
                <a:spcPts val="300"/>
              </a:spcAft>
              <a:buFont typeface="Arial" panose="020B0604020202020204" pitchFamily="34" charset="0"/>
              <a:buChar char="•"/>
            </a:pPr>
            <a:r>
              <a:rPr lang="en-US" sz="1400"/>
              <a:t>Optimization of internal operations</a:t>
            </a:r>
          </a:p>
          <a:p>
            <a:pPr marL="227013" lvl="1" indent="-227013">
              <a:spcAft>
                <a:spcPts val="300"/>
              </a:spcAft>
              <a:buFont typeface="Arial" panose="020B0604020202020204" pitchFamily="34" charset="0"/>
              <a:buChar char="•"/>
            </a:pPr>
            <a:r>
              <a:rPr lang="en-US" sz="1400"/>
              <a:t>Increase business agility</a:t>
            </a:r>
          </a:p>
          <a:p>
            <a:pPr marL="227013" lvl="1" indent="-227013">
              <a:spcAft>
                <a:spcPts val="300"/>
              </a:spcAft>
              <a:buFont typeface="Arial" panose="020B0604020202020204" pitchFamily="34" charset="0"/>
              <a:buChar char="•"/>
            </a:pPr>
            <a:r>
              <a:rPr lang="en-US" sz="1400"/>
              <a:t>Prepare for new technical capabilities</a:t>
            </a:r>
          </a:p>
          <a:p>
            <a:pPr marL="227013" lvl="1" indent="-227013">
              <a:spcAft>
                <a:spcPts val="300"/>
              </a:spcAft>
              <a:buFont typeface="Arial" panose="020B0604020202020204" pitchFamily="34" charset="0"/>
              <a:buChar char="•"/>
            </a:pPr>
            <a:r>
              <a:rPr lang="en-US" sz="1400"/>
              <a:t>Scale to meet market demands</a:t>
            </a:r>
          </a:p>
          <a:p>
            <a:pPr marL="227013" lvl="1" indent="-227013">
              <a:spcAft>
                <a:spcPts val="300"/>
              </a:spcAft>
              <a:buFont typeface="Arial" panose="020B0604020202020204" pitchFamily="34" charset="0"/>
              <a:buChar char="•"/>
            </a:pPr>
            <a:r>
              <a:rPr lang="en-US" sz="1400"/>
              <a:t>Scale to meet geographic demands</a:t>
            </a:r>
            <a:endParaRPr lang="en-US" sz="1800"/>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4294967295"/>
          </p:nvPr>
        </p:nvSpPr>
        <p:spPr>
          <a:xfrm>
            <a:off x="7485063" y="4503738"/>
            <a:ext cx="4587875" cy="1893887"/>
          </a:xfrm>
        </p:spPr>
        <p:txBody>
          <a:bodyPr>
            <a:noAutofit/>
          </a:bodyPr>
          <a:lstStyle/>
          <a:p>
            <a:pPr>
              <a:spcAft>
                <a:spcPts val="300"/>
              </a:spcAft>
            </a:pPr>
            <a:r>
              <a:rPr lang="en-US" sz="1800" spc="0">
                <a:solidFill>
                  <a:schemeClr val="tx2"/>
                </a:solidFill>
              </a:rPr>
              <a:t>Innovation motivations</a:t>
            </a:r>
          </a:p>
          <a:p>
            <a:pPr marL="227013" lvl="1" indent="-227013">
              <a:spcAft>
                <a:spcPts val="300"/>
              </a:spcAft>
              <a:buFont typeface="Arial" panose="020B0604020202020204" pitchFamily="34" charset="0"/>
              <a:buChar char="•"/>
            </a:pPr>
            <a:r>
              <a:rPr lang="en-US" sz="1400"/>
              <a:t>Prepare for new technical capabilities</a:t>
            </a:r>
          </a:p>
          <a:p>
            <a:pPr marL="227013" lvl="1" indent="-227013">
              <a:spcAft>
                <a:spcPts val="300"/>
              </a:spcAft>
              <a:buFont typeface="Arial" panose="020B0604020202020204" pitchFamily="34" charset="0"/>
              <a:buChar char="•"/>
            </a:pPr>
            <a:r>
              <a:rPr lang="en-US" sz="1400"/>
              <a:t>Build new technical capabilities</a:t>
            </a:r>
          </a:p>
          <a:p>
            <a:pPr marL="227013" lvl="1" indent="-227013">
              <a:spcAft>
                <a:spcPts val="300"/>
              </a:spcAft>
              <a:buFont typeface="Arial" panose="020B0604020202020204" pitchFamily="34" charset="0"/>
              <a:buChar char="•"/>
            </a:pPr>
            <a:r>
              <a:rPr lang="en-US" sz="1400"/>
              <a:t>Scale to meet market demands</a:t>
            </a:r>
          </a:p>
          <a:p>
            <a:pPr marL="227013" lvl="1" indent="-227013">
              <a:spcAft>
                <a:spcPts val="300"/>
              </a:spcAft>
              <a:buFont typeface="Arial" panose="020B0604020202020204" pitchFamily="34" charset="0"/>
              <a:buChar char="•"/>
            </a:pPr>
            <a:r>
              <a:rPr lang="en-US" sz="1400"/>
              <a:t>Scale to meet geographic demands</a:t>
            </a:r>
          </a:p>
          <a:p>
            <a:pPr marL="227013" lvl="1" indent="-227013">
              <a:spcAft>
                <a:spcPts val="300"/>
              </a:spcAft>
              <a:buFont typeface="Arial" panose="020B0604020202020204" pitchFamily="34" charset="0"/>
              <a:buChar char="•"/>
            </a:pPr>
            <a:r>
              <a:rPr lang="en-US" sz="1400"/>
              <a:t>Improve customer experiences / engagements</a:t>
            </a:r>
          </a:p>
          <a:p>
            <a:pPr marL="227013" lvl="1" indent="-227013">
              <a:spcAft>
                <a:spcPts val="300"/>
              </a:spcAft>
              <a:buFont typeface="Arial" panose="020B0604020202020204" pitchFamily="34" charset="0"/>
              <a:buChar char="•"/>
            </a:pPr>
            <a:r>
              <a:rPr lang="en-US" sz="1400"/>
              <a:t>Transform products or services</a:t>
            </a:r>
          </a:p>
          <a:p>
            <a:pPr marL="227013" lvl="1" indent="-227013">
              <a:spcAft>
                <a:spcPts val="300"/>
              </a:spcAft>
              <a:buFont typeface="Arial" panose="020B0604020202020204" pitchFamily="34" charset="0"/>
              <a:buChar char="•"/>
            </a:pPr>
            <a:r>
              <a:rPr lang="en-US" sz="1400"/>
              <a:t>Disrupt the market with new products or services</a:t>
            </a:r>
          </a:p>
        </p:txBody>
      </p:sp>
    </p:spTree>
    <p:extLst>
      <p:ext uri="{BB962C8B-B14F-4D97-AF65-F5344CB8AC3E}">
        <p14:creationId xmlns:p14="http://schemas.microsoft.com/office/powerpoint/2010/main" val="1666614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500"/>
                            </p:stCondLst>
                            <p:childTnLst>
                              <p:par>
                                <p:cTn id="27" presetID="12" presetClass="entr" presetSubtype="8"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p:tgtEl>
                                          <p:spTgt spid="34"/>
                                        </p:tgtEl>
                                        <p:attrNameLst>
                                          <p:attrName>ppt_x</p:attrName>
                                        </p:attrNameLst>
                                      </p:cBhvr>
                                      <p:tavLst>
                                        <p:tav tm="0">
                                          <p:val>
                                            <p:strVal val="#ppt_x-#ppt_w*1.125000"/>
                                          </p:val>
                                        </p:tav>
                                        <p:tav tm="100000">
                                          <p:val>
                                            <p:strVal val="#ppt_x"/>
                                          </p:val>
                                        </p:tav>
                                      </p:tavLst>
                                    </p:anim>
                                    <p:animEffect transition="in" filter="wipe(right)">
                                      <p:cBhvr>
                                        <p:cTn id="30" dur="500"/>
                                        <p:tgtEl>
                                          <p:spTgt spid="3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4" grpId="0" animBg="1"/>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lvl="1" defTabSz="666750">
              <a:lnSpc>
                <a:spcPct val="90000"/>
              </a:lnSpc>
              <a:spcBef>
                <a:spcPct val="0"/>
              </a:spcBef>
              <a:spcAft>
                <a:spcPct val="15000"/>
              </a:spcAft>
            </a:pPr>
            <a:r>
              <a:rPr lang="en-US" sz="1800" dirty="0">
                <a:solidFill>
                  <a:srgbClr val="FFFFFF"/>
                </a:solidFill>
                <a:latin typeface="Segoe UI Semibold"/>
              </a:rPr>
              <a:t>Business outcomes</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Fiscal: revenue, cost, profit</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Agility: timer to market, provisioning, </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Reach: global access, sovereignty</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Customer engagement: cycle time, from request</a:t>
            </a:r>
            <a:br>
              <a:rPr lang="en-US" sz="1400" dirty="0">
                <a:solidFill>
                  <a:srgbClr val="FFFFFF"/>
                </a:solidFill>
                <a:latin typeface="Segoe UI"/>
              </a:rPr>
            </a:br>
            <a:r>
              <a:rPr lang="en-US" sz="1400" dirty="0">
                <a:solidFill>
                  <a:srgbClr val="FFFFFF"/>
                </a:solidFill>
                <a:latin typeface="Segoe UI"/>
              </a:rPr>
              <a:t>to release</a:t>
            </a:r>
          </a:p>
          <a:p>
            <a:pPr marL="171450" lvl="1" indent="-171450" defTabSz="666750">
              <a:lnSpc>
                <a:spcPct val="90000"/>
              </a:lnSpc>
              <a:spcBef>
                <a:spcPct val="0"/>
              </a:spcBef>
              <a:spcAft>
                <a:spcPct val="15000"/>
              </a:spcAft>
              <a:buFont typeface="Arial" panose="020B0604020202020204" pitchFamily="34" charset="0"/>
              <a:buChar char="•"/>
            </a:pPr>
            <a:r>
              <a:rPr lang="en-US" sz="1400" dirty="0">
                <a:solidFill>
                  <a:srgbClr val="FFFFFF"/>
                </a:solidFill>
                <a:latin typeface="Segoe UI"/>
              </a:rPr>
              <a:t>Performance: 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87648779"/>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1839</Words>
  <Application>Microsoft Office PowerPoint</Application>
  <PresentationFormat>Widescreen</PresentationFormat>
  <Paragraphs>329</Paragraphs>
  <Slides>23</Slides>
  <Notes>20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23</vt:i4>
      </vt:variant>
    </vt:vector>
  </HeadingPairs>
  <TitlesOfParts>
    <vt:vector size="36" baseType="lpstr">
      <vt:lpstr>Arial</vt:lpstr>
      <vt:lpstr>Calibri</vt:lpstr>
      <vt:lpstr>Consolas</vt:lpstr>
      <vt:lpstr>Segoe UI</vt:lpstr>
      <vt:lpstr>Segoe UI </vt:lpstr>
      <vt:lpstr>Segoe UI Semibold</vt:lpstr>
      <vt:lpstr>Wingdings</vt:lpstr>
      <vt:lpstr>White Template</vt:lpstr>
      <vt:lpstr>9-51052_Microsoft_Ready_Template_Light</vt:lpstr>
      <vt:lpstr>Azure Design Template</vt:lpstr>
      <vt:lpstr>Dynamics 365</vt:lpstr>
      <vt:lpstr>1_Azure Design Template</vt:lpstr>
      <vt:lpstr>1_Dynamics 365</vt:lpstr>
      <vt:lpstr>Überblick Microsoft Cloud Adoption Framework</vt:lpstr>
      <vt:lpstr>PowerPoint Presentation</vt:lpstr>
      <vt:lpstr>Cloud adoption  strategy evaluator</vt:lpstr>
      <vt:lpstr>Cloud adoption strategy evaluator</vt:lpstr>
      <vt:lpstr>Strategy</vt:lpstr>
      <vt:lpstr>Define strategy</vt:lpstr>
      <vt:lpstr>Why are you moving to the cloud?</vt:lpstr>
      <vt:lpstr>Motivations for cloud adoption</vt:lpstr>
      <vt:lpstr>Define strategy</vt:lpstr>
      <vt:lpstr>Identify business outcomes</vt:lpstr>
      <vt:lpstr>Document the expected business outcomes</vt:lpstr>
      <vt:lpstr>Start documenting the strategy results</vt:lpstr>
      <vt:lpstr>Define strategy</vt:lpstr>
      <vt:lpstr>Financial considerations</vt:lpstr>
      <vt:lpstr>Unlock your financial value—in the cloud</vt:lpstr>
      <vt:lpstr>Technical considerations</vt:lpstr>
      <vt:lpstr>Basic differences between on-premises and cloud</vt:lpstr>
      <vt:lpstr>How your current workloads translate to the cloud</vt:lpstr>
      <vt:lpstr>How does cloud pricing work?</vt:lpstr>
      <vt:lpstr>Cloud economics overview </vt:lpstr>
      <vt:lpstr>Azure Virtual Machine  Cost Estimator</vt:lpstr>
      <vt:lpstr>Introducing the Azure Virtual Machine Cost Estimator</vt:lpstr>
      <vt:lpstr>Define strategy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2022-02-11T13:54:44Z</dcterms:created>
  <dcterms:modified xsi:type="dcterms:W3CDTF">2022-02-11T13:54:55Z</dcterms:modified>
</cp:coreProperties>
</file>